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853" r:id="rId2"/>
    <p:sldId id="1362" r:id="rId3"/>
    <p:sldId id="1343" r:id="rId4"/>
    <p:sldId id="1296" r:id="rId5"/>
    <p:sldId id="1297" r:id="rId6"/>
    <p:sldId id="1298" r:id="rId7"/>
    <p:sldId id="1299" r:id="rId8"/>
    <p:sldId id="1314" r:id="rId9"/>
    <p:sldId id="1300" r:id="rId10"/>
    <p:sldId id="1316" r:id="rId11"/>
    <p:sldId id="1318" r:id="rId12"/>
    <p:sldId id="1320" r:id="rId13"/>
    <p:sldId id="1317" r:id="rId14"/>
    <p:sldId id="1321" r:id="rId15"/>
    <p:sldId id="1319" r:id="rId16"/>
    <p:sldId id="1322" r:id="rId17"/>
    <p:sldId id="1323" r:id="rId18"/>
    <p:sldId id="1324" r:id="rId19"/>
    <p:sldId id="1325" r:id="rId20"/>
    <p:sldId id="1326" r:id="rId21"/>
    <p:sldId id="1315" r:id="rId22"/>
    <p:sldId id="1301" r:id="rId23"/>
    <p:sldId id="1302" r:id="rId24"/>
    <p:sldId id="1309" r:id="rId25"/>
    <p:sldId id="1310" r:id="rId26"/>
    <p:sldId id="1303" r:id="rId27"/>
    <p:sldId id="1304" r:id="rId28"/>
    <p:sldId id="1308" r:id="rId29"/>
    <p:sldId id="1344" r:id="rId30"/>
    <p:sldId id="1345" r:id="rId31"/>
    <p:sldId id="1312" r:id="rId32"/>
    <p:sldId id="1313" r:id="rId33"/>
    <p:sldId id="1349" r:id="rId34"/>
    <p:sldId id="1350" r:id="rId35"/>
    <p:sldId id="1351" r:id="rId36"/>
    <p:sldId id="1346" r:id="rId37"/>
    <p:sldId id="1327" r:id="rId38"/>
    <p:sldId id="1328" r:id="rId39"/>
    <p:sldId id="1329" r:id="rId40"/>
    <p:sldId id="1330" r:id="rId41"/>
    <p:sldId id="1331" r:id="rId42"/>
    <p:sldId id="1358" r:id="rId43"/>
    <p:sldId id="1359" r:id="rId44"/>
    <p:sldId id="1360" r:id="rId45"/>
    <p:sldId id="1361" r:id="rId46"/>
    <p:sldId id="1332" r:id="rId47"/>
    <p:sldId id="1333" r:id="rId48"/>
    <p:sldId id="1334" r:id="rId49"/>
    <p:sldId id="1335" r:id="rId50"/>
    <p:sldId id="1347" r:id="rId51"/>
    <p:sldId id="1348" r:id="rId52"/>
    <p:sldId id="1337" r:id="rId53"/>
    <p:sldId id="1338" r:id="rId54"/>
    <p:sldId id="1339" r:id="rId55"/>
    <p:sldId id="1340" r:id="rId56"/>
    <p:sldId id="1342" r:id="rId57"/>
    <p:sldId id="1341" r:id="rId58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0154" autoAdjust="0"/>
  </p:normalViewPr>
  <p:slideViewPr>
    <p:cSldViewPr>
      <p:cViewPr varScale="1">
        <p:scale>
          <a:sx n="72" d="100"/>
          <a:sy n="72" d="100"/>
        </p:scale>
        <p:origin x="5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Digitalsignal" TargetMode="External"/><Relationship Id="rId2" Type="http://schemas.openxmlformats.org/officeDocument/2006/relationships/hyperlink" Target="https://de.wikipedia.org/wiki/Linear_r%C3%BCckgekoppeltes_Schieberegist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.wikipedia.org/wiki/Kryptografie" TargetMode="External"/><Relationship Id="rId4" Type="http://schemas.openxmlformats.org/officeDocument/2006/relationships/hyperlink" Target="https://de.wikipedia.org/wiki/Algorithmus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Schaltkreise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>
            <a:off x="7046263" y="2286000"/>
            <a:ext cx="525517" cy="457200"/>
            <a:chOff x="3276600" y="5181600"/>
            <a:chExt cx="1219200" cy="1060704"/>
          </a:xfrm>
        </p:grpSpPr>
        <p:sp>
          <p:nvSpPr>
            <p:cNvPr id="44" name="Ellipse 43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5" name="Gleichschenkliges Dreieck 44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75796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5" name="Gruppieren 74"/>
          <p:cNvGrpSpPr/>
          <p:nvPr/>
        </p:nvGrpSpPr>
        <p:grpSpPr>
          <a:xfrm>
            <a:off x="7046263" y="4343400"/>
            <a:ext cx="525517" cy="457200"/>
            <a:chOff x="3276600" y="5181600"/>
            <a:chExt cx="1219200" cy="1060704"/>
          </a:xfrm>
        </p:grpSpPr>
        <p:sp>
          <p:nvSpPr>
            <p:cNvPr id="76" name="Ellipse 75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7" name="Gleichschenkliges Dreieck 76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7677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7427263" y="4648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2447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Freihandform 1434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00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4792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 flipV="1">
            <a:off x="3124200" y="2743200"/>
            <a:ext cx="2286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 flipV="1">
            <a:off x="3124200" y="2362200"/>
            <a:ext cx="2286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mit Pfeil 19"/>
          <p:cNvCxnSpPr/>
          <p:nvPr/>
        </p:nvCxnSpPr>
        <p:spPr bwMode="auto">
          <a:xfrm>
            <a:off x="6705600" y="2133600"/>
            <a:ext cx="3810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5556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 flipH="1" flipV="1">
            <a:off x="54102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 flipV="1">
            <a:off x="55626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5626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 flipH="1" flipV="1">
            <a:off x="60198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61722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61722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486400" y="60960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5562600" y="5105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H="1" flipV="1">
            <a:off x="54102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55626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55626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H="1" flipV="1">
            <a:off x="67056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8580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 flipV="1">
            <a:off x="68580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 flipV="1">
            <a:off x="67056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68580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8580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echteck 123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25" name="Gerade Verbindung 124"/>
          <p:cNvCxnSpPr>
            <a:stCxn id="124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Rechteck 126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28" name="Gerade Verbindung 127"/>
          <p:cNvCxnSpPr>
            <a:stCxn id="127" idx="2"/>
            <a:endCxn id="124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5486400" y="4114800"/>
            <a:ext cx="190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Textfeld 14342"/>
          <p:cNvSpPr txBox="1"/>
          <p:nvPr/>
        </p:nvSpPr>
        <p:spPr>
          <a:xfrm>
            <a:off x="51054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35" name="Textfeld 134"/>
          <p:cNvSpPr txBox="1"/>
          <p:nvPr/>
        </p:nvSpPr>
        <p:spPr>
          <a:xfrm>
            <a:off x="5791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18282" y="44958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64770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38" name="Textfeld 137"/>
          <p:cNvSpPr txBox="1"/>
          <p:nvPr/>
        </p:nvSpPr>
        <p:spPr>
          <a:xfrm>
            <a:off x="65532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6" name="Ellipse 14345"/>
          <p:cNvSpPr/>
          <p:nvPr/>
        </p:nvSpPr>
        <p:spPr bwMode="auto">
          <a:xfrm>
            <a:off x="5029200" y="5029200"/>
            <a:ext cx="1295400" cy="1447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8" name="Gerade Verbindung mit Pfeil 14347"/>
          <p:cNvCxnSpPr/>
          <p:nvPr/>
        </p:nvCxnSpPr>
        <p:spPr bwMode="auto">
          <a:xfrm flipH="1" flipV="1">
            <a:off x="4114800" y="3505200"/>
            <a:ext cx="91440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0" name="Abgerundetes Rechteck 14349"/>
          <p:cNvSpPr/>
          <p:nvPr/>
        </p:nvSpPr>
        <p:spPr bwMode="auto">
          <a:xfrm>
            <a:off x="4724400" y="3810000"/>
            <a:ext cx="1676400" cy="2895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2" name="Gerade Verbindung mit Pfeil 14351"/>
          <p:cNvCxnSpPr/>
          <p:nvPr/>
        </p:nvCxnSpPr>
        <p:spPr bwMode="auto">
          <a:xfrm flipH="1" flipV="1">
            <a:off x="4876800" y="3200400"/>
            <a:ext cx="762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" name="Abgerundetes Rechteck 144"/>
          <p:cNvSpPr/>
          <p:nvPr/>
        </p:nvSpPr>
        <p:spPr bwMode="auto">
          <a:xfrm>
            <a:off x="6477000" y="3810000"/>
            <a:ext cx="609600" cy="2895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7" name="Gerade Verbindung mit Pfeil 14356"/>
          <p:cNvCxnSpPr/>
          <p:nvPr/>
        </p:nvCxnSpPr>
        <p:spPr bwMode="auto">
          <a:xfrm flipH="1" flipV="1">
            <a:off x="5181600" y="2362200"/>
            <a:ext cx="129540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9" name="Textfeld 14358"/>
          <p:cNvSpPr txBox="1"/>
          <p:nvPr/>
        </p:nvSpPr>
        <p:spPr>
          <a:xfrm>
            <a:off x="7110668" y="38100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175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679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3" name="Gruppieren 52"/>
          <p:cNvGrpSpPr/>
          <p:nvPr/>
        </p:nvGrpSpPr>
        <p:grpSpPr>
          <a:xfrm>
            <a:off x="1828800" y="4495800"/>
            <a:ext cx="571500" cy="457200"/>
            <a:chOff x="1295400" y="4495800"/>
            <a:chExt cx="1143000" cy="914400"/>
          </a:xfrm>
        </p:grpSpPr>
        <p:cxnSp>
          <p:nvCxnSpPr>
            <p:cNvPr id="54" name="Gerade Verbindung 5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Gerade Verbindung 5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Bogen 5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Gerade Verbindung 5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8" name="Gruppieren 57"/>
          <p:cNvGrpSpPr/>
          <p:nvPr/>
        </p:nvGrpSpPr>
        <p:grpSpPr>
          <a:xfrm>
            <a:off x="3962400" y="4211562"/>
            <a:ext cx="758646" cy="1046238"/>
            <a:chOff x="2743200" y="4648200"/>
            <a:chExt cx="1371600" cy="1981200"/>
          </a:xfrm>
        </p:grpSpPr>
        <p:sp>
          <p:nvSpPr>
            <p:cNvPr id="59" name="Bogen 58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1" name="Gerade Verbindung 60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Bogen 62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657600" y="4592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657600" y="48211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Ellipse 66"/>
          <p:cNvSpPr/>
          <p:nvPr/>
        </p:nvSpPr>
        <p:spPr bwMode="auto">
          <a:xfrm>
            <a:off x="3962400" y="4516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3962400" y="47449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4724400" y="4668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1371600" y="4800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13716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048000" y="47244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6" name="Gruppieren 75"/>
          <p:cNvGrpSpPr/>
          <p:nvPr/>
        </p:nvGrpSpPr>
        <p:grpSpPr>
          <a:xfrm>
            <a:off x="4114800" y="5410200"/>
            <a:ext cx="571500" cy="457200"/>
            <a:chOff x="1295400" y="4495800"/>
            <a:chExt cx="1143000" cy="9144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Bogen 7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1" name="Gruppieren 80"/>
          <p:cNvGrpSpPr/>
          <p:nvPr/>
        </p:nvGrpSpPr>
        <p:grpSpPr>
          <a:xfrm>
            <a:off x="1676400" y="5105400"/>
            <a:ext cx="758646" cy="1046238"/>
            <a:chOff x="2743200" y="4648200"/>
            <a:chExt cx="1371600" cy="1981200"/>
          </a:xfrm>
        </p:grpSpPr>
        <p:sp>
          <p:nvSpPr>
            <p:cNvPr id="82" name="Bogen 81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3" name="Bogen 82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4" name="Gerade Verbindung 83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Bogen 85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7" name="Gerade Verbindung 86"/>
          <p:cNvCxnSpPr/>
          <p:nvPr/>
        </p:nvCxnSpPr>
        <p:spPr bwMode="auto">
          <a:xfrm>
            <a:off x="3657600" y="55069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3657600" y="5735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962400" y="5430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3962400" y="5659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Ellipse 90"/>
          <p:cNvSpPr/>
          <p:nvPr/>
        </p:nvSpPr>
        <p:spPr bwMode="auto">
          <a:xfrm>
            <a:off x="4724400" y="55831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24384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1371600" y="571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371600" y="556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mit Pfeil 99"/>
          <p:cNvCxnSpPr/>
          <p:nvPr/>
        </p:nvCxnSpPr>
        <p:spPr bwMode="auto">
          <a:xfrm>
            <a:off x="3048000" y="5638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0262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29023" y="1828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A!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29023" y="2133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B!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65705" y="2514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54141" y="2667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A!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67022" y="2971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B!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3" name="Gruppieren 52"/>
          <p:cNvGrpSpPr/>
          <p:nvPr/>
        </p:nvGrpSpPr>
        <p:grpSpPr>
          <a:xfrm>
            <a:off x="1828800" y="4495800"/>
            <a:ext cx="571500" cy="457200"/>
            <a:chOff x="1295400" y="4495800"/>
            <a:chExt cx="1143000" cy="914400"/>
          </a:xfrm>
        </p:grpSpPr>
        <p:cxnSp>
          <p:nvCxnSpPr>
            <p:cNvPr id="54" name="Gerade Verbindung 5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Gerade Verbindung 5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Bogen 5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Gerade Verbindung 5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8" name="Gruppieren 57"/>
          <p:cNvGrpSpPr/>
          <p:nvPr/>
        </p:nvGrpSpPr>
        <p:grpSpPr>
          <a:xfrm>
            <a:off x="3962400" y="4211562"/>
            <a:ext cx="758646" cy="1046238"/>
            <a:chOff x="2743200" y="4648200"/>
            <a:chExt cx="1371600" cy="1981200"/>
          </a:xfrm>
        </p:grpSpPr>
        <p:sp>
          <p:nvSpPr>
            <p:cNvPr id="59" name="Bogen 58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1" name="Gerade Verbindung 60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Bogen 62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657600" y="4592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657600" y="48211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Ellipse 66"/>
          <p:cNvSpPr/>
          <p:nvPr/>
        </p:nvSpPr>
        <p:spPr bwMode="auto">
          <a:xfrm>
            <a:off x="3962400" y="4516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3962400" y="47449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4724400" y="4668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1371600" y="4800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13716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048000" y="47244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6" name="Gruppieren 75"/>
          <p:cNvGrpSpPr/>
          <p:nvPr/>
        </p:nvGrpSpPr>
        <p:grpSpPr>
          <a:xfrm>
            <a:off x="4114800" y="5410200"/>
            <a:ext cx="571500" cy="457200"/>
            <a:chOff x="1295400" y="4495800"/>
            <a:chExt cx="1143000" cy="9144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Bogen 7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1" name="Gruppieren 80"/>
          <p:cNvGrpSpPr/>
          <p:nvPr/>
        </p:nvGrpSpPr>
        <p:grpSpPr>
          <a:xfrm>
            <a:off x="1676400" y="5105400"/>
            <a:ext cx="758646" cy="1046238"/>
            <a:chOff x="2743200" y="4648200"/>
            <a:chExt cx="1371600" cy="1981200"/>
          </a:xfrm>
        </p:grpSpPr>
        <p:sp>
          <p:nvSpPr>
            <p:cNvPr id="82" name="Bogen 81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3" name="Bogen 82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4" name="Gerade Verbindung 83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Bogen 85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7" name="Gerade Verbindung 86"/>
          <p:cNvCxnSpPr/>
          <p:nvPr/>
        </p:nvCxnSpPr>
        <p:spPr bwMode="auto">
          <a:xfrm>
            <a:off x="3657600" y="55069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3657600" y="5735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962400" y="5430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3962400" y="5659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Ellipse 90"/>
          <p:cNvSpPr/>
          <p:nvPr/>
        </p:nvSpPr>
        <p:spPr bwMode="auto">
          <a:xfrm>
            <a:off x="4724400" y="55831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24384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1371600" y="571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371600" y="556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mit Pfeil 99"/>
          <p:cNvCxnSpPr/>
          <p:nvPr/>
        </p:nvCxnSpPr>
        <p:spPr bwMode="auto">
          <a:xfrm>
            <a:off x="3048000" y="5638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Ellipse 100"/>
          <p:cNvSpPr/>
          <p:nvPr/>
        </p:nvSpPr>
        <p:spPr bwMode="auto">
          <a:xfrm>
            <a:off x="4419600" y="1981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Ellipse 101"/>
          <p:cNvSpPr/>
          <p:nvPr/>
        </p:nvSpPr>
        <p:spPr bwMode="auto">
          <a:xfrm>
            <a:off x="4419600" y="2286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Ellipse 102"/>
          <p:cNvSpPr/>
          <p:nvPr/>
        </p:nvSpPr>
        <p:spPr bwMode="auto">
          <a:xfrm>
            <a:off x="4419600" y="2667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4" name="Ellipse 103"/>
          <p:cNvSpPr/>
          <p:nvPr/>
        </p:nvSpPr>
        <p:spPr bwMode="auto">
          <a:xfrm>
            <a:off x="3581400" y="2895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35814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Ellipse 105"/>
          <p:cNvSpPr/>
          <p:nvPr/>
        </p:nvSpPr>
        <p:spPr bwMode="auto">
          <a:xfrm>
            <a:off x="5181600" y="2133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Ellipse 106"/>
          <p:cNvSpPr/>
          <p:nvPr/>
        </p:nvSpPr>
        <p:spPr bwMode="auto">
          <a:xfrm>
            <a:off x="5410200" y="2133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Ellipse 107"/>
          <p:cNvSpPr/>
          <p:nvPr/>
        </p:nvSpPr>
        <p:spPr bwMode="auto">
          <a:xfrm>
            <a:off x="5181600" y="2819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Ellipse 108"/>
          <p:cNvSpPr/>
          <p:nvPr/>
        </p:nvSpPr>
        <p:spPr bwMode="auto">
          <a:xfrm>
            <a:off x="5410200" y="2819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Ellipse 109"/>
          <p:cNvSpPr/>
          <p:nvPr/>
        </p:nvSpPr>
        <p:spPr bwMode="auto">
          <a:xfrm>
            <a:off x="43434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1" name="Ellipse 110"/>
          <p:cNvSpPr/>
          <p:nvPr/>
        </p:nvSpPr>
        <p:spPr bwMode="auto">
          <a:xfrm>
            <a:off x="44958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29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>
            <a:off x="6629400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29023" y="1828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A!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29023" y="2133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B!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65705" y="2514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54141" y="2667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A!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67022" y="2971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B!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2" name="Gruppieren 111"/>
          <p:cNvGrpSpPr/>
          <p:nvPr/>
        </p:nvGrpSpPr>
        <p:grpSpPr>
          <a:xfrm>
            <a:off x="3810000" y="2895600"/>
            <a:ext cx="571500" cy="457200"/>
            <a:chOff x="1295400" y="4495800"/>
            <a:chExt cx="1143000" cy="914400"/>
          </a:xfrm>
        </p:grpSpPr>
        <p:cxnSp>
          <p:nvCxnSpPr>
            <p:cNvPr id="113" name="Gerade Verbindung 11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Gerade Verbindung 11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" name="Bogen 11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6" name="Gerade Verbindung 11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7" name="Gruppieren 116"/>
          <p:cNvGrpSpPr/>
          <p:nvPr/>
        </p:nvGrpSpPr>
        <p:grpSpPr>
          <a:xfrm>
            <a:off x="4499154" y="2362200"/>
            <a:ext cx="758646" cy="1046238"/>
            <a:chOff x="2743200" y="4648200"/>
            <a:chExt cx="1371600" cy="1981200"/>
          </a:xfrm>
        </p:grpSpPr>
        <p:sp>
          <p:nvSpPr>
            <p:cNvPr id="118" name="Bogen 117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9" name="Bogen 118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0" name="Gerade Verbindung 119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2" name="Bogen 121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23" name="Gruppieren 122"/>
          <p:cNvGrpSpPr/>
          <p:nvPr/>
        </p:nvGrpSpPr>
        <p:grpSpPr>
          <a:xfrm>
            <a:off x="4495800" y="1676400"/>
            <a:ext cx="758646" cy="1046238"/>
            <a:chOff x="2743200" y="4648200"/>
            <a:chExt cx="1371600" cy="1981200"/>
          </a:xfrm>
        </p:grpSpPr>
        <p:sp>
          <p:nvSpPr>
            <p:cNvPr id="124" name="Bogen 123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5" name="Bogen 124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6" name="Gerade Verbindung 125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" name="Gerade Verbindung 126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8" name="Bogen 127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29" name="Gruppieren 128"/>
          <p:cNvGrpSpPr/>
          <p:nvPr/>
        </p:nvGrpSpPr>
        <p:grpSpPr>
          <a:xfrm>
            <a:off x="5562600" y="2133600"/>
            <a:ext cx="1047750" cy="838200"/>
            <a:chOff x="1295400" y="4495800"/>
            <a:chExt cx="1143000" cy="914400"/>
          </a:xfrm>
        </p:grpSpPr>
        <p:cxnSp>
          <p:nvCxnSpPr>
            <p:cNvPr id="130" name="Gerade Verbindung 1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Gerade Verbindung 1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2" name="Bogen 1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3" name="Gerade Verbindung 1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9" name="Gerade Verbindung 148"/>
          <p:cNvCxnSpPr/>
          <p:nvPr/>
        </p:nvCxnSpPr>
        <p:spPr bwMode="auto">
          <a:xfrm flipH="1" flipV="1">
            <a:off x="2133600" y="4724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 flipV="1">
            <a:off x="2286000" y="4343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 flipV="1">
            <a:off x="2286000" y="4953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H="1" flipV="1">
            <a:off x="2133600" y="3733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 flipV="1">
            <a:off x="2286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 flipV="1">
            <a:off x="22860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8" name="Textfeld 157"/>
          <p:cNvSpPr txBox="1"/>
          <p:nvPr/>
        </p:nvSpPr>
        <p:spPr>
          <a:xfrm>
            <a:off x="1066800" y="3810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59" name="Textfeld 158"/>
          <p:cNvSpPr txBox="1"/>
          <p:nvPr/>
        </p:nvSpPr>
        <p:spPr>
          <a:xfrm>
            <a:off x="1770141" y="4724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60" name="Textfeld 159"/>
          <p:cNvSpPr txBox="1"/>
          <p:nvPr/>
        </p:nvSpPr>
        <p:spPr>
          <a:xfrm>
            <a:off x="1828800" y="3886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64" name="Gerade Verbindung 163"/>
          <p:cNvCxnSpPr/>
          <p:nvPr/>
        </p:nvCxnSpPr>
        <p:spPr bwMode="auto">
          <a:xfrm flipH="1" flipV="1">
            <a:off x="1524000" y="3733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164"/>
          <p:cNvCxnSpPr/>
          <p:nvPr/>
        </p:nvCxnSpPr>
        <p:spPr bwMode="auto">
          <a:xfrm flipV="1">
            <a:off x="16764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 flipV="1">
            <a:off x="16764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1676400" y="4343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>
            <a:off x="16764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166"/>
          <p:cNvCxnSpPr/>
          <p:nvPr/>
        </p:nvCxnSpPr>
        <p:spPr bwMode="auto">
          <a:xfrm>
            <a:off x="1524000" y="3352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 flipH="1" flipV="1">
            <a:off x="1524000" y="57150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168"/>
          <p:cNvCxnSpPr/>
          <p:nvPr/>
        </p:nvCxnSpPr>
        <p:spPr bwMode="auto">
          <a:xfrm flipV="1">
            <a:off x="1676400" y="5334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 flipV="1">
            <a:off x="1676400" y="594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 flipH="1" flipV="1">
            <a:off x="2133600" y="57150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2286000" y="5334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 flipV="1">
            <a:off x="2286000" y="594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16764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Textfeld 174"/>
          <p:cNvSpPr txBox="1"/>
          <p:nvPr/>
        </p:nvSpPr>
        <p:spPr>
          <a:xfrm>
            <a:off x="10668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17526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77" name="Gerade Verbindung 176"/>
          <p:cNvCxnSpPr/>
          <p:nvPr/>
        </p:nvCxnSpPr>
        <p:spPr bwMode="auto">
          <a:xfrm>
            <a:off x="1676400" y="6324600"/>
            <a:ext cx="1447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 flipV="1">
            <a:off x="2667000" y="2743200"/>
            <a:ext cx="4876800" cy="2209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2667000" y="60198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sp>
        <p:nvSpPr>
          <p:cNvPr id="180" name="Ellipse 179"/>
          <p:cNvSpPr/>
          <p:nvPr/>
        </p:nvSpPr>
        <p:spPr bwMode="auto">
          <a:xfrm>
            <a:off x="1371600" y="3733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Ellipse 180"/>
          <p:cNvSpPr/>
          <p:nvPr/>
        </p:nvSpPr>
        <p:spPr bwMode="auto">
          <a:xfrm>
            <a:off x="20574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Ellipse 181"/>
          <p:cNvSpPr/>
          <p:nvPr/>
        </p:nvSpPr>
        <p:spPr bwMode="auto">
          <a:xfrm>
            <a:off x="2057400" y="4800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3" name="Ellipse 182"/>
          <p:cNvSpPr/>
          <p:nvPr/>
        </p:nvSpPr>
        <p:spPr bwMode="auto">
          <a:xfrm>
            <a:off x="2057400" y="5791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4" name="Ellipse 183"/>
          <p:cNvSpPr/>
          <p:nvPr/>
        </p:nvSpPr>
        <p:spPr bwMode="auto">
          <a:xfrm>
            <a:off x="1447800" y="5791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6" name="Abgerundetes Rechteck 14345"/>
          <p:cNvSpPr/>
          <p:nvPr/>
        </p:nvSpPr>
        <p:spPr bwMode="auto">
          <a:xfrm>
            <a:off x="838200" y="5562600"/>
            <a:ext cx="1828800" cy="533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9" name="Gerade Verbindung mit Pfeil 14348"/>
          <p:cNvCxnSpPr>
            <a:endCxn id="124" idx="2"/>
          </p:cNvCxnSpPr>
          <p:nvPr/>
        </p:nvCxnSpPr>
        <p:spPr bwMode="auto">
          <a:xfrm flipV="1">
            <a:off x="2667000" y="2474480"/>
            <a:ext cx="1935157" cy="308812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Abgerundetes Rechteck 187"/>
          <p:cNvSpPr/>
          <p:nvPr/>
        </p:nvSpPr>
        <p:spPr bwMode="auto">
          <a:xfrm>
            <a:off x="1752600" y="3581400"/>
            <a:ext cx="762000" cy="1676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1" name="Gerade Verbindung mit Pfeil 14350"/>
          <p:cNvCxnSpPr>
            <a:stCxn id="188" idx="3"/>
          </p:cNvCxnSpPr>
          <p:nvPr/>
        </p:nvCxnSpPr>
        <p:spPr bwMode="auto">
          <a:xfrm flipV="1">
            <a:off x="2514600" y="3352800"/>
            <a:ext cx="129540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1" name="Abgerundetes Rechteck 190"/>
          <p:cNvSpPr/>
          <p:nvPr/>
        </p:nvSpPr>
        <p:spPr bwMode="auto">
          <a:xfrm>
            <a:off x="1219200" y="3505200"/>
            <a:ext cx="1371600" cy="1905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3" name="Gerade Verbindung mit Pfeil 14352"/>
          <p:cNvCxnSpPr/>
          <p:nvPr/>
        </p:nvCxnSpPr>
        <p:spPr bwMode="auto">
          <a:xfrm flipV="1">
            <a:off x="2590800" y="3200400"/>
            <a:ext cx="213360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2872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Das Carry wird durch </a:t>
            </a:r>
            <a:r>
              <a:rPr lang="de-DE" dirty="0" err="1"/>
              <a:t>Cout</a:t>
            </a:r>
            <a:r>
              <a:rPr lang="de-DE" dirty="0"/>
              <a:t> = AB + (A+B)</a:t>
            </a:r>
            <a:r>
              <a:rPr lang="de-DE" dirty="0" err="1"/>
              <a:t>Cin</a:t>
            </a:r>
            <a:r>
              <a:rPr lang="de-DE" dirty="0"/>
              <a:t> gegeben.</a:t>
            </a:r>
          </a:p>
          <a:p>
            <a:r>
              <a:rPr lang="de-DE" dirty="0"/>
              <a:t> Diese Funktion kann mit dem gemischten Gatter Y = !(AB+(A+B)</a:t>
            </a:r>
            <a:r>
              <a:rPr lang="de-DE" dirty="0" err="1"/>
              <a:t>Cin</a:t>
            </a:r>
            <a:r>
              <a:rPr lang="de-DE" dirty="0"/>
              <a:t>) implementiert </a:t>
            </a:r>
            <a:r>
              <a:rPr lang="de-DE" dirty="0" smtClean="0"/>
              <a:t>werden</a:t>
            </a:r>
          </a:p>
          <a:p>
            <a:r>
              <a:rPr lang="de-DE" dirty="0"/>
              <a:t>Problem: 3 PMOS übereinander ('Stack </a:t>
            </a:r>
            <a:r>
              <a:rPr lang="de-DE" dirty="0" err="1"/>
              <a:t>height</a:t>
            </a:r>
            <a:r>
              <a:rPr lang="de-DE" dirty="0"/>
              <a:t>' = 3)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2590800"/>
            <a:ext cx="28384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5"/>
          <p:cNvCxnSpPr/>
          <p:nvPr/>
        </p:nvCxnSpPr>
        <p:spPr bwMode="auto">
          <a:xfrm flipH="1" flipV="1">
            <a:off x="2133600" y="4724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2286000" y="4343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2286000" y="4953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 flipV="1">
            <a:off x="2133600" y="3733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286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V="1">
            <a:off x="22860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1066800" y="3810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1770141" y="4724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1828800" y="3886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 flipH="1" flipV="1">
            <a:off x="1524000" y="3733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 flipV="1">
            <a:off x="16764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16764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1676400" y="4343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16764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1524000" y="3352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 flipV="1">
            <a:off x="1524000" y="57150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V="1">
            <a:off x="1676400" y="5334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1676400" y="594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H="1" flipV="1">
            <a:off x="2133600" y="57150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2286000" y="5334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V="1">
            <a:off x="2286000" y="594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16764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10668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7526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1676400" y="6324600"/>
            <a:ext cx="1447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2667000" y="60198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sp>
        <p:nvSpPr>
          <p:cNvPr id="32" name="Ellipse 31"/>
          <p:cNvSpPr/>
          <p:nvPr/>
        </p:nvSpPr>
        <p:spPr bwMode="auto">
          <a:xfrm>
            <a:off x="1371600" y="3733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Ellipse 32"/>
          <p:cNvSpPr/>
          <p:nvPr/>
        </p:nvSpPr>
        <p:spPr bwMode="auto">
          <a:xfrm>
            <a:off x="20574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2057400" y="4800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2057400" y="5791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Ellipse 35"/>
          <p:cNvSpPr/>
          <p:nvPr/>
        </p:nvSpPr>
        <p:spPr bwMode="auto">
          <a:xfrm>
            <a:off x="1447800" y="5791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/>
          <p:nvPr/>
        </p:nvCxnSpPr>
        <p:spPr bwMode="auto">
          <a:xfrm flipH="1" flipV="1">
            <a:off x="38862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 flipV="1">
            <a:off x="40386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 flipV="1">
            <a:off x="40386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 flipH="1" flipV="1">
            <a:off x="44958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 flipV="1">
            <a:off x="46482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 flipV="1">
            <a:off x="46482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962400" y="60960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4038600" y="5105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 flipV="1">
            <a:off x="38862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 flipV="1">
            <a:off x="40386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V="1">
            <a:off x="40386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 flipV="1">
            <a:off x="51816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V="1">
            <a:off x="53340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3340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H="1" flipV="1">
            <a:off x="51816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53340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53340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3962400" y="4114800"/>
            <a:ext cx="190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35814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426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0" name="Textfeld 59"/>
          <p:cNvSpPr txBox="1"/>
          <p:nvPr/>
        </p:nvSpPr>
        <p:spPr>
          <a:xfrm>
            <a:off x="3594282" y="44958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49530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50292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5586668" y="38100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279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Der PMOS Zweig kann umgeformt werden: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3200400"/>
            <a:ext cx="28575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90800"/>
            <a:ext cx="28384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feil nach rechts 3"/>
          <p:cNvSpPr/>
          <p:nvPr/>
        </p:nvSpPr>
        <p:spPr bwMode="auto">
          <a:xfrm>
            <a:off x="4038600" y="4495800"/>
            <a:ext cx="609600" cy="3048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Ellipse 4"/>
          <p:cNvSpPr/>
          <p:nvPr/>
        </p:nvSpPr>
        <p:spPr bwMode="auto">
          <a:xfrm>
            <a:off x="5257800" y="2971800"/>
            <a:ext cx="1295400" cy="1752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Freihandform 6"/>
          <p:cNvSpPr/>
          <p:nvPr/>
        </p:nvSpPr>
        <p:spPr bwMode="auto">
          <a:xfrm>
            <a:off x="1553134" y="2216017"/>
            <a:ext cx="2241960" cy="2427417"/>
          </a:xfrm>
          <a:custGeom>
            <a:avLst/>
            <a:gdLst>
              <a:gd name="connsiteX0" fmla="*/ 148666 w 2241960"/>
              <a:gd name="connsiteY0" fmla="*/ 2292483 h 2427417"/>
              <a:gd name="connsiteX1" fmla="*/ 199466 w 2241960"/>
              <a:gd name="connsiteY1" fmla="*/ 209683 h 2427417"/>
              <a:gd name="connsiteX2" fmla="*/ 2053666 w 2241960"/>
              <a:gd name="connsiteY2" fmla="*/ 196983 h 2427417"/>
              <a:gd name="connsiteX3" fmla="*/ 2079066 w 2241960"/>
              <a:gd name="connsiteY3" fmla="*/ 1314583 h 2427417"/>
              <a:gd name="connsiteX4" fmla="*/ 1164666 w 2241960"/>
              <a:gd name="connsiteY4" fmla="*/ 1352683 h 2427417"/>
              <a:gd name="connsiteX5" fmla="*/ 1063066 w 2241960"/>
              <a:gd name="connsiteY5" fmla="*/ 2127383 h 2427417"/>
              <a:gd name="connsiteX6" fmla="*/ 148666 w 2241960"/>
              <a:gd name="connsiteY6" fmla="*/ 2292483 h 2427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41960" h="2427417">
                <a:moveTo>
                  <a:pt x="148666" y="2292483"/>
                </a:moveTo>
                <a:cubicBezTo>
                  <a:pt x="4733" y="1972866"/>
                  <a:pt x="-118034" y="558933"/>
                  <a:pt x="199466" y="209683"/>
                </a:cubicBezTo>
                <a:cubicBezTo>
                  <a:pt x="516966" y="-139567"/>
                  <a:pt x="1740399" y="12833"/>
                  <a:pt x="2053666" y="196983"/>
                </a:cubicBezTo>
                <a:cubicBezTo>
                  <a:pt x="2366933" y="381133"/>
                  <a:pt x="2227233" y="1121966"/>
                  <a:pt x="2079066" y="1314583"/>
                </a:cubicBezTo>
                <a:cubicBezTo>
                  <a:pt x="1930899" y="1507200"/>
                  <a:pt x="1333999" y="1217216"/>
                  <a:pt x="1164666" y="1352683"/>
                </a:cubicBezTo>
                <a:cubicBezTo>
                  <a:pt x="995333" y="1488150"/>
                  <a:pt x="1232399" y="1970750"/>
                  <a:pt x="1063066" y="2127383"/>
                </a:cubicBezTo>
                <a:cubicBezTo>
                  <a:pt x="893733" y="2284016"/>
                  <a:pt x="292599" y="2612100"/>
                  <a:pt x="148666" y="2292483"/>
                </a:cubicBezTo>
                <a:close/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24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Prüfungstermine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11 August</a:t>
            </a:r>
          </a:p>
          <a:p>
            <a:r>
              <a:rPr lang="de-DE" dirty="0" smtClean="0"/>
              <a:t>17 August</a:t>
            </a:r>
          </a:p>
          <a:p>
            <a:r>
              <a:rPr lang="de-DE" dirty="0" smtClean="0"/>
              <a:t>23 August</a:t>
            </a:r>
          </a:p>
          <a:p>
            <a:r>
              <a:rPr lang="de-DE" dirty="0" smtClean="0"/>
              <a:t>7, 21, 28 September</a:t>
            </a:r>
          </a:p>
          <a:p>
            <a:r>
              <a:rPr lang="de-DE" dirty="0" smtClean="0"/>
              <a:t>5, 12 Oktober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2116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-&gt; Optimierter </a:t>
            </a:r>
            <a:r>
              <a:rPr lang="de-DE" dirty="0" err="1" smtClean="0"/>
              <a:t>Volladierer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05025"/>
            <a:ext cx="647700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1001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Optimierung: </a:t>
            </a:r>
            <a:r>
              <a:rPr lang="de-DE" b="1" dirty="0" smtClean="0"/>
              <a:t>Polaritätswechsel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>
            <a:off x="7046263" y="2286000"/>
            <a:ext cx="525517" cy="457200"/>
            <a:chOff x="3276600" y="5181600"/>
            <a:chExt cx="1219200" cy="1060704"/>
          </a:xfrm>
        </p:grpSpPr>
        <p:sp>
          <p:nvSpPr>
            <p:cNvPr id="44" name="Ellipse 43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5" name="Gleichschenkliges Dreieck 44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75796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5" name="Gruppieren 74"/>
          <p:cNvGrpSpPr/>
          <p:nvPr/>
        </p:nvGrpSpPr>
        <p:grpSpPr>
          <a:xfrm>
            <a:off x="7046263" y="4343400"/>
            <a:ext cx="525517" cy="457200"/>
            <a:chOff x="3276600" y="5181600"/>
            <a:chExt cx="1219200" cy="1060704"/>
          </a:xfrm>
        </p:grpSpPr>
        <p:sp>
          <p:nvSpPr>
            <p:cNvPr id="76" name="Ellipse 75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7" name="Gleichschenkliges Dreieck 76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7677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7427263" y="4648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cxnSp>
        <p:nvCxnSpPr>
          <p:cNvPr id="14347" name="Gerade Verbindung mit Pfeil 14346"/>
          <p:cNvCxnSpPr/>
          <p:nvPr/>
        </p:nvCxnSpPr>
        <p:spPr bwMode="auto">
          <a:xfrm flipV="1">
            <a:off x="3998263" y="2286000"/>
            <a:ext cx="39624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8" name="Textfeld 14347"/>
          <p:cNvSpPr txBox="1"/>
          <p:nvPr/>
        </p:nvSpPr>
        <p:spPr>
          <a:xfrm>
            <a:off x="7122463" y="1905000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Kritischer Pfad</a:t>
            </a:r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2447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Freihandform 1434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60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>
            <a:off x="7046263" y="2286000"/>
            <a:ext cx="525517" cy="457200"/>
            <a:chOff x="3276600" y="5181600"/>
            <a:chExt cx="1219200" cy="1060704"/>
          </a:xfrm>
        </p:grpSpPr>
        <p:sp>
          <p:nvSpPr>
            <p:cNvPr id="44" name="Ellipse 43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5" name="Gleichschenkliges Dreieck 44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75796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5" name="Gruppieren 74"/>
          <p:cNvGrpSpPr/>
          <p:nvPr/>
        </p:nvGrpSpPr>
        <p:grpSpPr>
          <a:xfrm>
            <a:off x="7046263" y="4343400"/>
            <a:ext cx="525517" cy="457200"/>
            <a:chOff x="3276600" y="5181600"/>
            <a:chExt cx="1219200" cy="1060704"/>
          </a:xfrm>
        </p:grpSpPr>
        <p:sp>
          <p:nvSpPr>
            <p:cNvPr id="76" name="Ellipse 75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7" name="Gleichschenkliges Dreieck 76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7677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7427263" y="4648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cxnSp>
        <p:nvCxnSpPr>
          <p:cNvPr id="14347" name="Gerade Verbindung mit Pfeil 14346"/>
          <p:cNvCxnSpPr/>
          <p:nvPr/>
        </p:nvCxnSpPr>
        <p:spPr bwMode="auto">
          <a:xfrm flipV="1">
            <a:off x="3998263" y="2286000"/>
            <a:ext cx="39624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8" name="Textfeld 14347"/>
          <p:cNvSpPr txBox="1"/>
          <p:nvPr/>
        </p:nvSpPr>
        <p:spPr>
          <a:xfrm>
            <a:off x="7122463" y="1905000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Kritischer Pfad</a:t>
            </a:r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2447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26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55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Optimierung: </a:t>
            </a:r>
            <a:r>
              <a:rPr lang="de-DE" b="1" dirty="0" smtClean="0"/>
              <a:t>Polaritätswechsel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8" y="2505075"/>
            <a:ext cx="317182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439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43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29023" y="1828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29023" y="2133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65705" y="2514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54141" y="2667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67022" y="2971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62223" y="4038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38423" y="42672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38423" y="4419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29023" y="4572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05223" y="4800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05223" y="4953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Ellipse 105"/>
          <p:cNvSpPr/>
          <p:nvPr/>
        </p:nvSpPr>
        <p:spPr bwMode="auto">
          <a:xfrm>
            <a:off x="4419600" y="1981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Ellipse 109"/>
          <p:cNvSpPr/>
          <p:nvPr/>
        </p:nvSpPr>
        <p:spPr bwMode="auto">
          <a:xfrm>
            <a:off x="4419600" y="2286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Ellipse 112"/>
          <p:cNvSpPr/>
          <p:nvPr/>
        </p:nvSpPr>
        <p:spPr bwMode="auto">
          <a:xfrm>
            <a:off x="3657600" y="2895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Ellipse 113"/>
          <p:cNvSpPr/>
          <p:nvPr/>
        </p:nvSpPr>
        <p:spPr bwMode="auto">
          <a:xfrm>
            <a:off x="36576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Ellipse 114"/>
          <p:cNvSpPr/>
          <p:nvPr/>
        </p:nvSpPr>
        <p:spPr bwMode="auto">
          <a:xfrm>
            <a:off x="44196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Ellipse 115"/>
          <p:cNvSpPr/>
          <p:nvPr/>
        </p:nvSpPr>
        <p:spPr bwMode="auto">
          <a:xfrm>
            <a:off x="34290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Ellipse 116"/>
          <p:cNvSpPr/>
          <p:nvPr/>
        </p:nvSpPr>
        <p:spPr bwMode="auto">
          <a:xfrm>
            <a:off x="3429000" y="4343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8" name="Ellipse 117"/>
          <p:cNvSpPr/>
          <p:nvPr/>
        </p:nvSpPr>
        <p:spPr bwMode="auto">
          <a:xfrm>
            <a:off x="3429000" y="4495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9" name="Ellipse 118"/>
          <p:cNvSpPr/>
          <p:nvPr/>
        </p:nvSpPr>
        <p:spPr bwMode="auto">
          <a:xfrm>
            <a:off x="4419600" y="4648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0" name="Ellipse 119"/>
          <p:cNvSpPr/>
          <p:nvPr/>
        </p:nvSpPr>
        <p:spPr bwMode="auto">
          <a:xfrm>
            <a:off x="44196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Ellipse 120"/>
          <p:cNvSpPr/>
          <p:nvPr/>
        </p:nvSpPr>
        <p:spPr bwMode="auto">
          <a:xfrm>
            <a:off x="4419600" y="5105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Ellipse 121"/>
          <p:cNvSpPr/>
          <p:nvPr/>
        </p:nvSpPr>
        <p:spPr bwMode="auto">
          <a:xfrm>
            <a:off x="4419600" y="2667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Ellipse 122"/>
          <p:cNvSpPr/>
          <p:nvPr/>
        </p:nvSpPr>
        <p:spPr bwMode="auto">
          <a:xfrm>
            <a:off x="42672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Ellipse 123"/>
          <p:cNvSpPr/>
          <p:nvPr/>
        </p:nvSpPr>
        <p:spPr bwMode="auto">
          <a:xfrm>
            <a:off x="44196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Ellipse 124"/>
          <p:cNvSpPr/>
          <p:nvPr/>
        </p:nvSpPr>
        <p:spPr bwMode="auto">
          <a:xfrm>
            <a:off x="4419600" y="4343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6" name="Ellipse 125"/>
          <p:cNvSpPr/>
          <p:nvPr/>
        </p:nvSpPr>
        <p:spPr bwMode="auto">
          <a:xfrm>
            <a:off x="4114800" y="4343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7" name="Ellipse 126"/>
          <p:cNvSpPr/>
          <p:nvPr/>
        </p:nvSpPr>
        <p:spPr bwMode="auto">
          <a:xfrm>
            <a:off x="5105400" y="2819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8" name="Ellipse 127"/>
          <p:cNvSpPr/>
          <p:nvPr/>
        </p:nvSpPr>
        <p:spPr bwMode="auto">
          <a:xfrm>
            <a:off x="5334000" y="2819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9" name="Ellipse 128"/>
          <p:cNvSpPr/>
          <p:nvPr/>
        </p:nvSpPr>
        <p:spPr bwMode="auto">
          <a:xfrm>
            <a:off x="5181600" y="2133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0" name="Ellipse 129"/>
          <p:cNvSpPr/>
          <p:nvPr/>
        </p:nvSpPr>
        <p:spPr bwMode="auto">
          <a:xfrm>
            <a:off x="5334000" y="2133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1" name="Ellipse 130"/>
          <p:cNvSpPr/>
          <p:nvPr/>
        </p:nvSpPr>
        <p:spPr bwMode="auto">
          <a:xfrm>
            <a:off x="51816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2" name="Ellipse 131"/>
          <p:cNvSpPr/>
          <p:nvPr/>
        </p:nvSpPr>
        <p:spPr bwMode="auto">
          <a:xfrm>
            <a:off x="54102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Ellipse 132"/>
          <p:cNvSpPr/>
          <p:nvPr/>
        </p:nvSpPr>
        <p:spPr bwMode="auto">
          <a:xfrm>
            <a:off x="54102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4" name="Ellipse 133"/>
          <p:cNvSpPr/>
          <p:nvPr/>
        </p:nvSpPr>
        <p:spPr bwMode="auto">
          <a:xfrm>
            <a:off x="51816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Ellipse 134"/>
          <p:cNvSpPr/>
          <p:nvPr/>
        </p:nvSpPr>
        <p:spPr bwMode="auto">
          <a:xfrm>
            <a:off x="41910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4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29023" y="1828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29023" y="2133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65705" y="2514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54141" y="2667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67022" y="2971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62223" y="4038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38423" y="42672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38423" y="4419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29023" y="4572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05223" y="4800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05223" y="4953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93070" y="4724400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08" name="Gruppieren 107"/>
          <p:cNvGrpSpPr/>
          <p:nvPr/>
        </p:nvGrpSpPr>
        <p:grpSpPr>
          <a:xfrm>
            <a:off x="4419600" y="1752600"/>
            <a:ext cx="758646" cy="914400"/>
            <a:chOff x="2743200" y="4648200"/>
            <a:chExt cx="1371600" cy="1981200"/>
          </a:xfrm>
        </p:grpSpPr>
        <p:sp>
          <p:nvSpPr>
            <p:cNvPr id="123" name="Bogen 12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4" name="Bogen 12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5" name="Gerade Verbindung 12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7" name="Bogen 12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28" name="Gruppieren 127"/>
          <p:cNvGrpSpPr/>
          <p:nvPr/>
        </p:nvGrpSpPr>
        <p:grpSpPr>
          <a:xfrm>
            <a:off x="4419600" y="2438400"/>
            <a:ext cx="758646" cy="914400"/>
            <a:chOff x="2743200" y="4648200"/>
            <a:chExt cx="1371600" cy="1981200"/>
          </a:xfrm>
        </p:grpSpPr>
        <p:sp>
          <p:nvSpPr>
            <p:cNvPr id="129" name="Bogen 128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0" name="Bogen 129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1" name="Gerade Verbindung 130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2" name="Gerade Verbindung 131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" name="Bogen 132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34" name="Gruppieren 133"/>
          <p:cNvGrpSpPr/>
          <p:nvPr/>
        </p:nvGrpSpPr>
        <p:grpSpPr>
          <a:xfrm>
            <a:off x="3810000" y="2895600"/>
            <a:ext cx="571500" cy="457200"/>
            <a:chOff x="1295400" y="4495800"/>
            <a:chExt cx="1143000" cy="914400"/>
          </a:xfrm>
        </p:grpSpPr>
        <p:cxnSp>
          <p:nvCxnSpPr>
            <p:cNvPr id="135" name="Gerade Verbindung 13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Gerade Verbindung 13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Bogen 13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8" name="Gerade Verbindung 13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9" name="Gruppieren 138"/>
          <p:cNvGrpSpPr/>
          <p:nvPr/>
        </p:nvGrpSpPr>
        <p:grpSpPr>
          <a:xfrm>
            <a:off x="4419600" y="3810000"/>
            <a:ext cx="758646" cy="914400"/>
            <a:chOff x="2743200" y="4648200"/>
            <a:chExt cx="1371600" cy="1981200"/>
          </a:xfrm>
        </p:grpSpPr>
        <p:sp>
          <p:nvSpPr>
            <p:cNvPr id="140" name="Bogen 13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1" name="Bogen 14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2" name="Gerade Verbindung 14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Gerade Verbindung 14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4" name="Bogen 14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45" name="Gruppieren 144"/>
          <p:cNvGrpSpPr/>
          <p:nvPr/>
        </p:nvGrpSpPr>
        <p:grpSpPr>
          <a:xfrm>
            <a:off x="4419600" y="4495800"/>
            <a:ext cx="758646" cy="914400"/>
            <a:chOff x="2743200" y="4648200"/>
            <a:chExt cx="1371600" cy="1981200"/>
          </a:xfrm>
        </p:grpSpPr>
        <p:sp>
          <p:nvSpPr>
            <p:cNvPr id="146" name="Bogen 145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7" name="Bogen 146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8" name="Gerade Verbindung 147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" name="Gerade Verbindung 148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0" name="Bogen 149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4191000"/>
            <a:ext cx="571500" cy="457200"/>
            <a:chOff x="1295400" y="4495800"/>
            <a:chExt cx="1143000" cy="914400"/>
          </a:xfrm>
        </p:grpSpPr>
        <p:cxnSp>
          <p:nvCxnSpPr>
            <p:cNvPr id="152" name="Gerade Verbindung 15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" name="Gerade Verbindung 15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4" name="Bogen 15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5" name="Gerade Verbindung 15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6" name="Gruppieren 155"/>
          <p:cNvGrpSpPr/>
          <p:nvPr/>
        </p:nvGrpSpPr>
        <p:grpSpPr>
          <a:xfrm>
            <a:off x="5562600" y="1981200"/>
            <a:ext cx="876300" cy="1066800"/>
            <a:chOff x="1295400" y="4495800"/>
            <a:chExt cx="1143000" cy="914400"/>
          </a:xfrm>
        </p:grpSpPr>
        <p:cxnSp>
          <p:nvCxnSpPr>
            <p:cNvPr id="157" name="Gerade Verbindung 15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9" name="Bogen 15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0" name="Gerade Verbindung 15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1" name="Gruppieren 160"/>
          <p:cNvGrpSpPr/>
          <p:nvPr/>
        </p:nvGrpSpPr>
        <p:grpSpPr>
          <a:xfrm>
            <a:off x="5562600" y="4114800"/>
            <a:ext cx="876300" cy="990600"/>
            <a:chOff x="1295400" y="4495800"/>
            <a:chExt cx="1143000" cy="914400"/>
          </a:xfrm>
        </p:grpSpPr>
        <p:cxnSp>
          <p:nvCxnSpPr>
            <p:cNvPr id="162" name="Gerade Verbindung 16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16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4" name="Bogen 16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5" name="Gerade Verbindung 16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6" name="Ellipse 165"/>
          <p:cNvSpPr/>
          <p:nvPr/>
        </p:nvSpPr>
        <p:spPr bwMode="auto">
          <a:xfrm>
            <a:off x="41910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2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29023" y="1828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29023" y="2133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65705" y="2514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54141" y="2667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67022" y="29718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62223" y="40386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38423" y="42672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38423" y="4419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29023" y="457200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05223" y="4800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05223" y="4953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34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614711" y="4724400"/>
            <a:ext cx="500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652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Freihandform 10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08" name="Gruppieren 107"/>
          <p:cNvGrpSpPr/>
          <p:nvPr/>
        </p:nvGrpSpPr>
        <p:grpSpPr>
          <a:xfrm>
            <a:off x="4419600" y="1752600"/>
            <a:ext cx="758646" cy="914400"/>
            <a:chOff x="2743200" y="4648200"/>
            <a:chExt cx="1371600" cy="1981200"/>
          </a:xfrm>
        </p:grpSpPr>
        <p:sp>
          <p:nvSpPr>
            <p:cNvPr id="123" name="Bogen 12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4" name="Bogen 12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5" name="Gerade Verbindung 12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7" name="Bogen 12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28" name="Gruppieren 127"/>
          <p:cNvGrpSpPr/>
          <p:nvPr/>
        </p:nvGrpSpPr>
        <p:grpSpPr>
          <a:xfrm>
            <a:off x="4419600" y="2438400"/>
            <a:ext cx="758646" cy="914400"/>
            <a:chOff x="2743200" y="4648200"/>
            <a:chExt cx="1371600" cy="1981200"/>
          </a:xfrm>
        </p:grpSpPr>
        <p:sp>
          <p:nvSpPr>
            <p:cNvPr id="129" name="Bogen 128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0" name="Bogen 129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1" name="Gerade Verbindung 130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2" name="Gerade Verbindung 131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" name="Bogen 132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34" name="Gruppieren 133"/>
          <p:cNvGrpSpPr/>
          <p:nvPr/>
        </p:nvGrpSpPr>
        <p:grpSpPr>
          <a:xfrm>
            <a:off x="3810000" y="2895600"/>
            <a:ext cx="571500" cy="457200"/>
            <a:chOff x="1295400" y="4495800"/>
            <a:chExt cx="1143000" cy="914400"/>
          </a:xfrm>
        </p:grpSpPr>
        <p:cxnSp>
          <p:nvCxnSpPr>
            <p:cNvPr id="135" name="Gerade Verbindung 13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Gerade Verbindung 13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Bogen 13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8" name="Gerade Verbindung 13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9" name="Gruppieren 138"/>
          <p:cNvGrpSpPr/>
          <p:nvPr/>
        </p:nvGrpSpPr>
        <p:grpSpPr>
          <a:xfrm>
            <a:off x="4419600" y="3810000"/>
            <a:ext cx="758646" cy="914400"/>
            <a:chOff x="2743200" y="4648200"/>
            <a:chExt cx="1371600" cy="1981200"/>
          </a:xfrm>
        </p:grpSpPr>
        <p:sp>
          <p:nvSpPr>
            <p:cNvPr id="140" name="Bogen 13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1" name="Bogen 14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2" name="Gerade Verbindung 14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Gerade Verbindung 14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4" name="Bogen 14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45" name="Gruppieren 144"/>
          <p:cNvGrpSpPr/>
          <p:nvPr/>
        </p:nvGrpSpPr>
        <p:grpSpPr>
          <a:xfrm>
            <a:off x="4419600" y="4495800"/>
            <a:ext cx="758646" cy="914400"/>
            <a:chOff x="2743200" y="4648200"/>
            <a:chExt cx="1371600" cy="1981200"/>
          </a:xfrm>
        </p:grpSpPr>
        <p:sp>
          <p:nvSpPr>
            <p:cNvPr id="146" name="Bogen 145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7" name="Bogen 146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8" name="Gerade Verbindung 147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9" name="Gerade Verbindung 148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0" name="Bogen 149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4191000"/>
            <a:ext cx="571500" cy="457200"/>
            <a:chOff x="1295400" y="4495800"/>
            <a:chExt cx="1143000" cy="914400"/>
          </a:xfrm>
        </p:grpSpPr>
        <p:cxnSp>
          <p:nvCxnSpPr>
            <p:cNvPr id="152" name="Gerade Verbindung 15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" name="Gerade Verbindung 15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4" name="Bogen 15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5" name="Gerade Verbindung 15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6" name="Gruppieren 155"/>
          <p:cNvGrpSpPr/>
          <p:nvPr/>
        </p:nvGrpSpPr>
        <p:grpSpPr>
          <a:xfrm>
            <a:off x="5562600" y="1981200"/>
            <a:ext cx="876300" cy="1066800"/>
            <a:chOff x="1295400" y="4495800"/>
            <a:chExt cx="1143000" cy="914400"/>
          </a:xfrm>
        </p:grpSpPr>
        <p:cxnSp>
          <p:nvCxnSpPr>
            <p:cNvPr id="157" name="Gerade Verbindung 15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9" name="Bogen 15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0" name="Gerade Verbindung 15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1" name="Gruppieren 160"/>
          <p:cNvGrpSpPr/>
          <p:nvPr/>
        </p:nvGrpSpPr>
        <p:grpSpPr>
          <a:xfrm>
            <a:off x="5562600" y="4114800"/>
            <a:ext cx="876300" cy="990600"/>
            <a:chOff x="1295400" y="4495800"/>
            <a:chExt cx="1143000" cy="914400"/>
          </a:xfrm>
        </p:grpSpPr>
        <p:cxnSp>
          <p:nvCxnSpPr>
            <p:cNvPr id="162" name="Gerade Verbindung 16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16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4" name="Bogen 16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5" name="Gerade Verbindung 16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66884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Getaktete </a:t>
            </a:r>
            <a:r>
              <a:rPr lang="de-DE" b="1" dirty="0" smtClean="0"/>
              <a:t>Schaltungen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832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Addition von Binärzahlen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8447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Schieberegister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6248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Schieberegister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Schieberegister: Sehr einfach, </a:t>
            </a:r>
            <a:r>
              <a:rPr lang="de-DE" dirty="0"/>
              <a:t>k</a:t>
            </a:r>
            <a:r>
              <a:rPr lang="de-DE" dirty="0" smtClean="0"/>
              <a:t>eine </a:t>
            </a:r>
            <a:r>
              <a:rPr lang="de-DE" dirty="0"/>
              <a:t>Logik, ein Eingang, ein Ausgang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43100"/>
            <a:ext cx="6096000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91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Schieberegister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Schieberegister entstehen durch Hintereinanderschalten von FFs.</a:t>
            </a:r>
          </a:p>
          <a:p>
            <a:r>
              <a:rPr lang="de-DE" dirty="0"/>
              <a:t>Zwischen den Stufen ist keine (wenig) </a:t>
            </a:r>
            <a:r>
              <a:rPr lang="de-DE" dirty="0" smtClean="0"/>
              <a:t>Logik</a:t>
            </a:r>
          </a:p>
          <a:p>
            <a:r>
              <a:rPr lang="de-DE" b="1" dirty="0"/>
              <a:t>Vorsicht</a:t>
            </a:r>
            <a:r>
              <a:rPr lang="de-DE" dirty="0"/>
              <a:t>: Die Hold-Zeit kann leicht verletzt sein. Daher fügt man manchmal Verzögerungen (</a:t>
            </a:r>
            <a:r>
              <a:rPr lang="de-DE" dirty="0" err="1" smtClean="0"/>
              <a:t>Inverterketten</a:t>
            </a:r>
            <a:r>
              <a:rPr lang="de-DE" dirty="0" smtClean="0"/>
              <a:t>) in </a:t>
            </a:r>
            <a:r>
              <a:rPr lang="de-DE" dirty="0"/>
              <a:t>den Datenpfad ein.</a:t>
            </a:r>
          </a:p>
          <a:p>
            <a:r>
              <a:rPr lang="de-DE" dirty="0" smtClean="0"/>
              <a:t>Anwendungen</a:t>
            </a:r>
            <a:r>
              <a:rPr lang="de-DE" dirty="0"/>
              <a:t>:</a:t>
            </a:r>
          </a:p>
          <a:p>
            <a:pPr lvl="1"/>
            <a:r>
              <a:rPr lang="de-DE" dirty="0" smtClean="0"/>
              <a:t>Verzögerung </a:t>
            </a:r>
            <a:r>
              <a:rPr lang="de-DE" dirty="0"/>
              <a:t>von Signalen (z.B. bei </a:t>
            </a:r>
            <a:r>
              <a:rPr lang="de-DE" dirty="0" err="1"/>
              <a:t>Pipelining</a:t>
            </a:r>
            <a:r>
              <a:rPr lang="de-DE" dirty="0"/>
              <a:t>)</a:t>
            </a:r>
          </a:p>
          <a:p>
            <a:pPr lvl="1"/>
            <a:r>
              <a:rPr lang="de-DE" dirty="0" smtClean="0"/>
              <a:t>Einfache </a:t>
            </a:r>
            <a:r>
              <a:rPr lang="de-DE" dirty="0"/>
              <a:t>Zustandscodierung</a:t>
            </a:r>
          </a:p>
          <a:p>
            <a:pPr lvl="1"/>
            <a:r>
              <a:rPr lang="de-DE" dirty="0" smtClean="0"/>
              <a:t>Spezielle </a:t>
            </a:r>
            <a:r>
              <a:rPr lang="de-DE" dirty="0"/>
              <a:t>Zähler (mit Rückkopplung)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3505200"/>
            <a:ext cx="7029450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14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Pipelining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Pipelining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sp>
        <p:nvSpPr>
          <p:cNvPr id="6" name="Rechteck 5"/>
          <p:cNvSpPr/>
          <p:nvPr/>
        </p:nvSpPr>
        <p:spPr bwMode="auto">
          <a:xfrm>
            <a:off x="16764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6764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16764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>
            <a:off x="12192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5146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hteck 11"/>
          <p:cNvSpPr/>
          <p:nvPr/>
        </p:nvSpPr>
        <p:spPr bwMode="auto">
          <a:xfrm>
            <a:off x="51816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51816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51816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H="1">
            <a:off x="47244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60198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>
            <a:stCxn id="14339" idx="2"/>
          </p:cNvCxnSpPr>
          <p:nvPr/>
        </p:nvCxnSpPr>
        <p:spPr bwMode="auto">
          <a:xfrm>
            <a:off x="4343400" y="2133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hteck 3"/>
          <p:cNvSpPr/>
          <p:nvPr/>
        </p:nvSpPr>
        <p:spPr bwMode="auto">
          <a:xfrm>
            <a:off x="2895600" y="1371600"/>
            <a:ext cx="609600" cy="15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V="1">
            <a:off x="3200400" y="2895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7" name="Textfeld 14336"/>
          <p:cNvSpPr txBox="1"/>
          <p:nvPr/>
        </p:nvSpPr>
        <p:spPr>
          <a:xfrm>
            <a:off x="2895600" y="30480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+1</a:t>
            </a:r>
            <a:endParaRPr lang="de-DE" dirty="0"/>
          </a:p>
        </p:txBody>
      </p:sp>
      <p:sp>
        <p:nvSpPr>
          <p:cNvPr id="14339" name="Flussdiagramm: Manuelle Verarbeitung 14338"/>
          <p:cNvSpPr/>
          <p:nvPr/>
        </p:nvSpPr>
        <p:spPr bwMode="auto">
          <a:xfrm rot="16200000">
            <a:off x="3352800" y="1905000"/>
            <a:ext cx="1524000" cy="457200"/>
          </a:xfrm>
          <a:prstGeom prst="flowChartManualOperat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mit Pfeil 59"/>
          <p:cNvCxnSpPr/>
          <p:nvPr/>
        </p:nvCxnSpPr>
        <p:spPr bwMode="auto">
          <a:xfrm>
            <a:off x="3505200" y="2590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>
            <a:off x="3657600" y="1752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3657600" y="1066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1676400" y="4419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0" name="Gerade Verbindung 14349"/>
          <p:cNvCxnSpPr/>
          <p:nvPr/>
        </p:nvCxnSpPr>
        <p:spPr bwMode="auto">
          <a:xfrm flipV="1"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21336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1676400" y="4114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21336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27432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7432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33528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3528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3962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9624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9050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V="1">
            <a:off x="2209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23622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209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1905000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3622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28194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29718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28194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29718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3429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35814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3429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35814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 flipV="1">
            <a:off x="4038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4191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4038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41910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2133600" y="5334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 flipV="1">
            <a:off x="2438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25908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>
            <a:off x="2438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21336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25908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V="1">
            <a:off x="30480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>
            <a:off x="32004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30480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32004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V="1">
            <a:off x="3657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38100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3657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38100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159"/>
          <p:cNvCxnSpPr/>
          <p:nvPr/>
        </p:nvCxnSpPr>
        <p:spPr bwMode="auto">
          <a:xfrm flipV="1">
            <a:off x="42672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44196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42672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44196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Gerade Verbindung mit Pfeil 14359"/>
          <p:cNvCxnSpPr/>
          <p:nvPr/>
        </p:nvCxnSpPr>
        <p:spPr bwMode="auto">
          <a:xfrm>
            <a:off x="1981200" y="3962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25908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6" name="Textfeld 14365"/>
          <p:cNvSpPr txBox="1"/>
          <p:nvPr/>
        </p:nvSpPr>
        <p:spPr>
          <a:xfrm>
            <a:off x="3581400" y="2286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4" name="Textfeld 173"/>
          <p:cNvSpPr txBox="1"/>
          <p:nvPr/>
        </p:nvSpPr>
        <p:spPr>
          <a:xfrm>
            <a:off x="4572000" y="190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1172714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7" name="Textfeld 176"/>
          <p:cNvSpPr txBox="1"/>
          <p:nvPr/>
        </p:nvSpPr>
        <p:spPr>
          <a:xfrm>
            <a:off x="6019800" y="190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78" name="Textfeld 177"/>
          <p:cNvSpPr txBox="1"/>
          <p:nvPr/>
        </p:nvSpPr>
        <p:spPr>
          <a:xfrm>
            <a:off x="15240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17526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20574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81" name="Gerade Verbindung 180"/>
          <p:cNvCxnSpPr/>
          <p:nvPr/>
        </p:nvCxnSpPr>
        <p:spPr bwMode="auto">
          <a:xfrm>
            <a:off x="22860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 flipV="1">
            <a:off x="2590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7432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90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2286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27432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V="1">
            <a:off x="3200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33528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3200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33528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 flipV="1">
            <a:off x="38100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39624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>
            <a:off x="38100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39624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4419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4572000" y="5486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>
            <a:off x="4419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4572000" y="5791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9" name="Textfeld 198"/>
          <p:cNvSpPr txBox="1"/>
          <p:nvPr/>
        </p:nvSpPr>
        <p:spPr>
          <a:xfrm>
            <a:off x="2087114" y="548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grpSp>
        <p:nvGrpSpPr>
          <p:cNvPr id="200" name="Gruppieren 199"/>
          <p:cNvGrpSpPr/>
          <p:nvPr/>
        </p:nvGrpSpPr>
        <p:grpSpPr>
          <a:xfrm flipV="1">
            <a:off x="1371600" y="3657600"/>
            <a:ext cx="4876800" cy="304800"/>
            <a:chOff x="1371600" y="3657600"/>
            <a:chExt cx="4876800" cy="304800"/>
          </a:xfrm>
        </p:grpSpPr>
        <p:cxnSp>
          <p:nvCxnSpPr>
            <p:cNvPr id="201" name="Gerade Verbindung 200"/>
            <p:cNvCxnSpPr/>
            <p:nvPr/>
          </p:nvCxnSpPr>
          <p:spPr bwMode="auto">
            <a:xfrm>
              <a:off x="1371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 flipV="1">
              <a:off x="1676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Gerade Verbindung 202"/>
            <p:cNvCxnSpPr/>
            <p:nvPr/>
          </p:nvCxnSpPr>
          <p:spPr bwMode="auto">
            <a:xfrm>
              <a:off x="1676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4" name="Gerade Verbindung 203"/>
            <p:cNvCxnSpPr/>
            <p:nvPr/>
          </p:nvCxnSpPr>
          <p:spPr bwMode="auto">
            <a:xfrm flipV="1">
              <a:off x="1981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" name="Gerade Verbindung 204"/>
            <p:cNvCxnSpPr/>
            <p:nvPr/>
          </p:nvCxnSpPr>
          <p:spPr bwMode="auto">
            <a:xfrm>
              <a:off x="1981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Gerade Verbindung 205"/>
            <p:cNvCxnSpPr/>
            <p:nvPr/>
          </p:nvCxnSpPr>
          <p:spPr bwMode="auto">
            <a:xfrm flipV="1">
              <a:off x="2286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Gerade Verbindung 206"/>
            <p:cNvCxnSpPr/>
            <p:nvPr/>
          </p:nvCxnSpPr>
          <p:spPr bwMode="auto">
            <a:xfrm>
              <a:off x="2286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8" name="Gerade Verbindung 207"/>
            <p:cNvCxnSpPr/>
            <p:nvPr/>
          </p:nvCxnSpPr>
          <p:spPr bwMode="auto">
            <a:xfrm flipV="1">
              <a:off x="2590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9" name="Gerade Verbindung 208"/>
            <p:cNvCxnSpPr/>
            <p:nvPr/>
          </p:nvCxnSpPr>
          <p:spPr bwMode="auto">
            <a:xfrm>
              <a:off x="2590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0" name="Gerade Verbindung 209"/>
            <p:cNvCxnSpPr/>
            <p:nvPr/>
          </p:nvCxnSpPr>
          <p:spPr bwMode="auto">
            <a:xfrm flipV="1">
              <a:off x="2895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1" name="Gerade Verbindung 210"/>
            <p:cNvCxnSpPr/>
            <p:nvPr/>
          </p:nvCxnSpPr>
          <p:spPr bwMode="auto">
            <a:xfrm>
              <a:off x="2895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Gerade Verbindung 211"/>
            <p:cNvCxnSpPr/>
            <p:nvPr/>
          </p:nvCxnSpPr>
          <p:spPr bwMode="auto">
            <a:xfrm flipV="1">
              <a:off x="3200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3" name="Gerade Verbindung 212"/>
            <p:cNvCxnSpPr/>
            <p:nvPr/>
          </p:nvCxnSpPr>
          <p:spPr bwMode="auto">
            <a:xfrm>
              <a:off x="32004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4" name="Gerade Verbindung 213"/>
            <p:cNvCxnSpPr/>
            <p:nvPr/>
          </p:nvCxnSpPr>
          <p:spPr bwMode="auto">
            <a:xfrm flipV="1">
              <a:off x="3505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" name="Gerade Verbindung 214"/>
            <p:cNvCxnSpPr/>
            <p:nvPr/>
          </p:nvCxnSpPr>
          <p:spPr bwMode="auto">
            <a:xfrm>
              <a:off x="35052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6" name="Gerade Verbindung 215"/>
            <p:cNvCxnSpPr/>
            <p:nvPr/>
          </p:nvCxnSpPr>
          <p:spPr bwMode="auto">
            <a:xfrm flipV="1">
              <a:off x="3810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38100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8" name="Gerade Verbindung 217"/>
            <p:cNvCxnSpPr/>
            <p:nvPr/>
          </p:nvCxnSpPr>
          <p:spPr bwMode="auto">
            <a:xfrm flipV="1">
              <a:off x="4114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>
              <a:off x="41148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 flipV="1">
              <a:off x="4419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1" name="Gerade Verbindung 220"/>
            <p:cNvCxnSpPr/>
            <p:nvPr/>
          </p:nvCxnSpPr>
          <p:spPr bwMode="auto">
            <a:xfrm>
              <a:off x="4419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2" name="Gerade Verbindung 221"/>
            <p:cNvCxnSpPr/>
            <p:nvPr/>
          </p:nvCxnSpPr>
          <p:spPr bwMode="auto">
            <a:xfrm flipV="1">
              <a:off x="4724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" name="Gerade Verbindung 222"/>
            <p:cNvCxnSpPr/>
            <p:nvPr/>
          </p:nvCxnSpPr>
          <p:spPr bwMode="auto">
            <a:xfrm>
              <a:off x="4724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Gerade Verbindung 223"/>
            <p:cNvCxnSpPr/>
            <p:nvPr/>
          </p:nvCxnSpPr>
          <p:spPr bwMode="auto">
            <a:xfrm flipV="1">
              <a:off x="5029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>
              <a:off x="5029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 flipV="1">
              <a:off x="5334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7" name="Gerade Verbindung 226"/>
            <p:cNvCxnSpPr/>
            <p:nvPr/>
          </p:nvCxnSpPr>
          <p:spPr bwMode="auto">
            <a:xfrm>
              <a:off x="5334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8" name="Gerade Verbindung 227"/>
            <p:cNvCxnSpPr/>
            <p:nvPr/>
          </p:nvCxnSpPr>
          <p:spPr bwMode="auto">
            <a:xfrm flipV="1">
              <a:off x="5638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9" name="Gerade Verbindung 228"/>
            <p:cNvCxnSpPr/>
            <p:nvPr/>
          </p:nvCxnSpPr>
          <p:spPr bwMode="auto">
            <a:xfrm>
              <a:off x="5638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0" name="Gerade Verbindung 229"/>
            <p:cNvCxnSpPr/>
            <p:nvPr/>
          </p:nvCxnSpPr>
          <p:spPr bwMode="auto">
            <a:xfrm flipV="1">
              <a:off x="5943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>
              <a:off x="5943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" name="Gerade Verbindung 231"/>
            <p:cNvCxnSpPr/>
            <p:nvPr/>
          </p:nvCxnSpPr>
          <p:spPr bwMode="auto">
            <a:xfrm flipV="1">
              <a:off x="6248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33" name="Gerade Verbindung 232"/>
          <p:cNvCxnSpPr/>
          <p:nvPr/>
        </p:nvCxnSpPr>
        <p:spPr bwMode="auto">
          <a:xfrm>
            <a:off x="1981200" y="41148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mit Pfeil 234"/>
          <p:cNvCxnSpPr/>
          <p:nvPr/>
        </p:nvCxnSpPr>
        <p:spPr bwMode="auto">
          <a:xfrm>
            <a:off x="1981200" y="6172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>
            <a:off x="2743200" y="5867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0" name="Textfeld 239"/>
          <p:cNvSpPr txBox="1"/>
          <p:nvPr/>
        </p:nvSpPr>
        <p:spPr>
          <a:xfrm>
            <a:off x="2035817" y="6172200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Delay</a:t>
            </a:r>
            <a:endParaRPr lang="de-DE" dirty="0"/>
          </a:p>
        </p:txBody>
      </p:sp>
      <p:sp>
        <p:nvSpPr>
          <p:cNvPr id="164" name="Abgerundetes Rechteck 163"/>
          <p:cNvSpPr/>
          <p:nvPr/>
        </p:nvSpPr>
        <p:spPr bwMode="auto">
          <a:xfrm>
            <a:off x="2743200" y="990600"/>
            <a:ext cx="1752600" cy="2438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5" name="Textfeld 164"/>
          <p:cNvSpPr txBox="1"/>
          <p:nvPr/>
        </p:nvSpPr>
        <p:spPr>
          <a:xfrm>
            <a:off x="2895600" y="762000"/>
            <a:ext cx="2263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Komplizierte</a:t>
            </a:r>
            <a:r>
              <a:rPr lang="en-US" dirty="0" smtClean="0"/>
              <a:t> </a:t>
            </a:r>
            <a:r>
              <a:rPr lang="en-US" dirty="0" err="1" smtClean="0"/>
              <a:t>logische</a:t>
            </a:r>
            <a:r>
              <a:rPr lang="en-US" dirty="0" smtClean="0"/>
              <a:t> </a:t>
            </a:r>
            <a:r>
              <a:rPr lang="en-US" dirty="0" err="1" smtClean="0"/>
              <a:t>Funktion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79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Pipelining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Pipelining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sp>
        <p:nvSpPr>
          <p:cNvPr id="6" name="Rechteck 5"/>
          <p:cNvSpPr/>
          <p:nvPr/>
        </p:nvSpPr>
        <p:spPr bwMode="auto">
          <a:xfrm>
            <a:off x="16764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6764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16764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>
            <a:off x="12192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5146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hteck 11"/>
          <p:cNvSpPr/>
          <p:nvPr/>
        </p:nvSpPr>
        <p:spPr bwMode="auto">
          <a:xfrm>
            <a:off x="51816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51816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51816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H="1">
            <a:off x="47244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60198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>
            <a:stCxn id="14339" idx="2"/>
          </p:cNvCxnSpPr>
          <p:nvPr/>
        </p:nvCxnSpPr>
        <p:spPr bwMode="auto">
          <a:xfrm>
            <a:off x="4343400" y="2133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hteck 3"/>
          <p:cNvSpPr/>
          <p:nvPr/>
        </p:nvSpPr>
        <p:spPr bwMode="auto">
          <a:xfrm>
            <a:off x="2895600" y="1371600"/>
            <a:ext cx="609600" cy="15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V="1">
            <a:off x="3200400" y="2895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7" name="Textfeld 14336"/>
          <p:cNvSpPr txBox="1"/>
          <p:nvPr/>
        </p:nvSpPr>
        <p:spPr>
          <a:xfrm>
            <a:off x="2895600" y="30480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+1</a:t>
            </a:r>
            <a:endParaRPr lang="de-DE" dirty="0"/>
          </a:p>
        </p:txBody>
      </p:sp>
      <p:sp>
        <p:nvSpPr>
          <p:cNvPr id="14339" name="Flussdiagramm: Manuelle Verarbeitung 14338"/>
          <p:cNvSpPr/>
          <p:nvPr/>
        </p:nvSpPr>
        <p:spPr bwMode="auto">
          <a:xfrm rot="16200000">
            <a:off x="3352800" y="1905000"/>
            <a:ext cx="1524000" cy="457200"/>
          </a:xfrm>
          <a:prstGeom prst="flowChartManualOperat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mit Pfeil 59"/>
          <p:cNvCxnSpPr/>
          <p:nvPr/>
        </p:nvCxnSpPr>
        <p:spPr bwMode="auto">
          <a:xfrm>
            <a:off x="3505200" y="2590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>
            <a:off x="3657600" y="1752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3657600" y="1066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" name="Gruppieren 18"/>
          <p:cNvGrpSpPr/>
          <p:nvPr/>
        </p:nvGrpSpPr>
        <p:grpSpPr>
          <a:xfrm flipV="1">
            <a:off x="1371600" y="3657600"/>
            <a:ext cx="4876800" cy="304800"/>
            <a:chOff x="1371600" y="3657600"/>
            <a:chExt cx="4876800" cy="304800"/>
          </a:xfrm>
        </p:grpSpPr>
        <p:cxnSp>
          <p:nvCxnSpPr>
            <p:cNvPr id="14345" name="Gerade Verbindung 14344"/>
            <p:cNvCxnSpPr/>
            <p:nvPr/>
          </p:nvCxnSpPr>
          <p:spPr bwMode="auto">
            <a:xfrm>
              <a:off x="1371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47" name="Gerade Verbindung 14346"/>
            <p:cNvCxnSpPr/>
            <p:nvPr/>
          </p:nvCxnSpPr>
          <p:spPr bwMode="auto">
            <a:xfrm flipV="1">
              <a:off x="1676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1676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Gerade Verbindung 71"/>
            <p:cNvCxnSpPr/>
            <p:nvPr/>
          </p:nvCxnSpPr>
          <p:spPr bwMode="auto">
            <a:xfrm flipV="1">
              <a:off x="1981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>
              <a:off x="1981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 flipV="1">
              <a:off x="2286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2286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Gerade Verbindung 75"/>
            <p:cNvCxnSpPr/>
            <p:nvPr/>
          </p:nvCxnSpPr>
          <p:spPr bwMode="auto">
            <a:xfrm flipV="1">
              <a:off x="2590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2590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 flipV="1">
              <a:off x="2895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2895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 flipV="1">
              <a:off x="3200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32004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 flipV="1">
              <a:off x="3505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Gerade Verbindung 82"/>
            <p:cNvCxnSpPr/>
            <p:nvPr/>
          </p:nvCxnSpPr>
          <p:spPr bwMode="auto">
            <a:xfrm>
              <a:off x="35052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 flipV="1">
              <a:off x="3810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38100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 flipV="1">
              <a:off x="4114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>
              <a:off x="41148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V="1">
              <a:off x="4419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4419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 flipV="1">
              <a:off x="4724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4724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 flipV="1">
              <a:off x="5029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5029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 flipV="1">
              <a:off x="5334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5334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 flipV="1">
              <a:off x="5638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5638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/>
            <p:nvPr/>
          </p:nvCxnSpPr>
          <p:spPr bwMode="auto">
            <a:xfrm flipV="1">
              <a:off x="5943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5943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V="1">
              <a:off x="6248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1" name="Gerade Verbindung 100"/>
          <p:cNvCxnSpPr/>
          <p:nvPr/>
        </p:nvCxnSpPr>
        <p:spPr bwMode="auto">
          <a:xfrm>
            <a:off x="1676400" y="4419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0" name="Gerade Verbindung 14349"/>
          <p:cNvCxnSpPr/>
          <p:nvPr/>
        </p:nvCxnSpPr>
        <p:spPr bwMode="auto">
          <a:xfrm flipV="1"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21336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1676400" y="4114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21336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27432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7432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33528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3528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3962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9624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9050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V="1">
            <a:off x="2209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23622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209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1905000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3622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28194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29718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28194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29718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3429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35814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3429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35814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 flipV="1">
            <a:off x="4038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4191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4038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41910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2209800" y="5334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 flipV="1">
            <a:off x="2514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26670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>
            <a:off x="2514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22098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26670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V="1">
            <a:off x="31242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>
            <a:off x="32766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31242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32766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V="1">
            <a:off x="37338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38862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37338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38862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159"/>
          <p:cNvCxnSpPr/>
          <p:nvPr/>
        </p:nvCxnSpPr>
        <p:spPr bwMode="auto">
          <a:xfrm flipV="1">
            <a:off x="4343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44958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4343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44958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Gerade Verbindung mit Pfeil 14359"/>
          <p:cNvCxnSpPr/>
          <p:nvPr/>
        </p:nvCxnSpPr>
        <p:spPr bwMode="auto">
          <a:xfrm>
            <a:off x="1981200" y="3962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25908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6" name="Textfeld 14365"/>
          <p:cNvSpPr txBox="1"/>
          <p:nvPr/>
        </p:nvSpPr>
        <p:spPr>
          <a:xfrm>
            <a:off x="3581400" y="2286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4" name="Textfeld 173"/>
          <p:cNvSpPr txBox="1"/>
          <p:nvPr/>
        </p:nvSpPr>
        <p:spPr>
          <a:xfrm>
            <a:off x="4572000" y="190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1172714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7" name="Textfeld 176"/>
          <p:cNvSpPr txBox="1"/>
          <p:nvPr/>
        </p:nvSpPr>
        <p:spPr>
          <a:xfrm>
            <a:off x="6019800" y="190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78" name="Textfeld 177"/>
          <p:cNvSpPr txBox="1"/>
          <p:nvPr/>
        </p:nvSpPr>
        <p:spPr>
          <a:xfrm>
            <a:off x="15240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17526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21336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81" name="Gerade Verbindung 180"/>
          <p:cNvCxnSpPr/>
          <p:nvPr/>
        </p:nvCxnSpPr>
        <p:spPr bwMode="auto">
          <a:xfrm>
            <a:off x="22860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 flipV="1">
            <a:off x="2590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7432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90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2286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27432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V="1">
            <a:off x="3200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33528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3200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33528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 flipV="1">
            <a:off x="38100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39624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>
            <a:off x="38100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39624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4419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4572000" y="5486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>
            <a:off x="4419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4572000" y="5791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9" name="Textfeld 198"/>
          <p:cNvSpPr txBox="1"/>
          <p:nvPr/>
        </p:nvSpPr>
        <p:spPr>
          <a:xfrm>
            <a:off x="2087114" y="548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8" name="Rechteck 17"/>
          <p:cNvSpPr/>
          <p:nvPr/>
        </p:nvSpPr>
        <p:spPr bwMode="auto">
          <a:xfrm>
            <a:off x="2743200" y="5486400"/>
            <a:ext cx="4572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4" name="Rechteck 163"/>
          <p:cNvSpPr/>
          <p:nvPr/>
        </p:nvSpPr>
        <p:spPr bwMode="auto">
          <a:xfrm>
            <a:off x="3352800" y="5486400"/>
            <a:ext cx="4572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5" name="Rechteck 164"/>
          <p:cNvSpPr/>
          <p:nvPr/>
        </p:nvSpPr>
        <p:spPr bwMode="auto">
          <a:xfrm>
            <a:off x="3962400" y="5486400"/>
            <a:ext cx="4572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6" name="Rechteck 165"/>
          <p:cNvSpPr/>
          <p:nvPr/>
        </p:nvSpPr>
        <p:spPr bwMode="auto">
          <a:xfrm>
            <a:off x="4572000" y="5486400"/>
            <a:ext cx="4572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7" name="Textfeld 166"/>
          <p:cNvSpPr txBox="1"/>
          <p:nvPr/>
        </p:nvSpPr>
        <p:spPr>
          <a:xfrm>
            <a:off x="2971800" y="57912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Fehler</a:t>
            </a:r>
            <a:endParaRPr lang="de-DE" dirty="0"/>
          </a:p>
        </p:txBody>
      </p:sp>
      <p:sp>
        <p:nvSpPr>
          <p:cNvPr id="20" name="Ellipse 19"/>
          <p:cNvSpPr/>
          <p:nvPr/>
        </p:nvSpPr>
        <p:spPr bwMode="auto">
          <a:xfrm>
            <a:off x="2514600" y="4953000"/>
            <a:ext cx="152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8" name="Gerade Verbindung 167"/>
          <p:cNvCxnSpPr/>
          <p:nvPr/>
        </p:nvCxnSpPr>
        <p:spPr bwMode="auto">
          <a:xfrm>
            <a:off x="1981200" y="41148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mit Pfeil 169"/>
          <p:cNvCxnSpPr/>
          <p:nvPr/>
        </p:nvCxnSpPr>
        <p:spPr bwMode="auto">
          <a:xfrm>
            <a:off x="1981200" y="6172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2743200" y="5867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171"/>
          <p:cNvSpPr txBox="1"/>
          <p:nvPr/>
        </p:nvSpPr>
        <p:spPr>
          <a:xfrm>
            <a:off x="2035817" y="6172200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Delay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2743200" y="990600"/>
            <a:ext cx="1752600" cy="2438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895600" y="762000"/>
            <a:ext cx="2263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Komplizierte</a:t>
            </a:r>
            <a:r>
              <a:rPr lang="en-US" dirty="0" smtClean="0"/>
              <a:t> </a:t>
            </a:r>
            <a:r>
              <a:rPr lang="en-US" dirty="0" err="1" smtClean="0"/>
              <a:t>logische</a:t>
            </a:r>
            <a:r>
              <a:rPr lang="en-US" dirty="0" smtClean="0"/>
              <a:t> </a:t>
            </a:r>
            <a:r>
              <a:rPr lang="en-US" dirty="0" err="1" smtClean="0"/>
              <a:t>Funktion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7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Pipelining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Pipelining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sp>
        <p:nvSpPr>
          <p:cNvPr id="6" name="Rechteck 5"/>
          <p:cNvSpPr/>
          <p:nvPr/>
        </p:nvSpPr>
        <p:spPr bwMode="auto">
          <a:xfrm>
            <a:off x="16764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6764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16764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>
            <a:off x="12192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5146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hteck 11"/>
          <p:cNvSpPr/>
          <p:nvPr/>
        </p:nvSpPr>
        <p:spPr bwMode="auto">
          <a:xfrm>
            <a:off x="67818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67818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67818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H="1">
            <a:off x="63246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76200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>
            <a:stCxn id="14339" idx="2"/>
          </p:cNvCxnSpPr>
          <p:nvPr/>
        </p:nvCxnSpPr>
        <p:spPr bwMode="auto">
          <a:xfrm>
            <a:off x="5943600" y="2133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hteck 3"/>
          <p:cNvSpPr/>
          <p:nvPr/>
        </p:nvSpPr>
        <p:spPr bwMode="auto">
          <a:xfrm>
            <a:off x="2895600" y="1371600"/>
            <a:ext cx="609600" cy="15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V="1">
            <a:off x="3200400" y="2895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7" name="Textfeld 14336"/>
          <p:cNvSpPr txBox="1"/>
          <p:nvPr/>
        </p:nvSpPr>
        <p:spPr>
          <a:xfrm>
            <a:off x="2895600" y="30480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+1</a:t>
            </a:r>
            <a:endParaRPr lang="de-DE" dirty="0"/>
          </a:p>
        </p:txBody>
      </p:sp>
      <p:sp>
        <p:nvSpPr>
          <p:cNvPr id="14339" name="Flussdiagramm: Manuelle Verarbeitung 14338"/>
          <p:cNvSpPr/>
          <p:nvPr/>
        </p:nvSpPr>
        <p:spPr bwMode="auto">
          <a:xfrm rot="16200000">
            <a:off x="4953000" y="1905000"/>
            <a:ext cx="1524000" cy="457200"/>
          </a:xfrm>
          <a:prstGeom prst="flowChartManualOperat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mit Pfeil 59"/>
          <p:cNvCxnSpPr/>
          <p:nvPr/>
        </p:nvCxnSpPr>
        <p:spPr bwMode="auto">
          <a:xfrm>
            <a:off x="35052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>
            <a:off x="5257800" y="1752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5257800" y="1066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1676400" y="4419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0" name="Gerade Verbindung 14349"/>
          <p:cNvCxnSpPr/>
          <p:nvPr/>
        </p:nvCxnSpPr>
        <p:spPr bwMode="auto">
          <a:xfrm flipV="1"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21336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1676400" y="4114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21336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27432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7432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33528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3528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3962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9624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9812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V="1">
            <a:off x="2286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24384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286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1981200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4384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2895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30480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2895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30480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35052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36576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35052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36576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 flipV="1">
            <a:off x="4114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42672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4114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42672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25908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 flipV="1">
            <a:off x="2895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30480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>
            <a:off x="2895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25908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30480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V="1">
            <a:off x="35052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>
            <a:off x="36576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35052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36576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V="1">
            <a:off x="4114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42672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4114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42672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159"/>
          <p:cNvCxnSpPr/>
          <p:nvPr/>
        </p:nvCxnSpPr>
        <p:spPr bwMode="auto">
          <a:xfrm flipV="1">
            <a:off x="4724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4876800" y="5486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4724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4876800" y="5791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Gerade Verbindung mit Pfeil 14359"/>
          <p:cNvCxnSpPr/>
          <p:nvPr/>
        </p:nvCxnSpPr>
        <p:spPr bwMode="auto">
          <a:xfrm>
            <a:off x="1981200" y="3962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25908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6" name="Textfeld 14365"/>
          <p:cNvSpPr txBox="1"/>
          <p:nvPr/>
        </p:nvSpPr>
        <p:spPr>
          <a:xfrm>
            <a:off x="3581400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4" name="Textfeld 173"/>
          <p:cNvSpPr txBox="1"/>
          <p:nvPr/>
        </p:nvSpPr>
        <p:spPr>
          <a:xfrm>
            <a:off x="6172200" y="190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1172714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7" name="Textfeld 176"/>
          <p:cNvSpPr txBox="1"/>
          <p:nvPr/>
        </p:nvSpPr>
        <p:spPr>
          <a:xfrm>
            <a:off x="7620000" y="190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78" name="Textfeld 177"/>
          <p:cNvSpPr txBox="1"/>
          <p:nvPr/>
        </p:nvSpPr>
        <p:spPr>
          <a:xfrm>
            <a:off x="15240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18288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25146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81" name="Gerade Verbindung 180"/>
          <p:cNvCxnSpPr/>
          <p:nvPr/>
        </p:nvCxnSpPr>
        <p:spPr bwMode="auto">
          <a:xfrm>
            <a:off x="2895600" y="6248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 flipV="1">
            <a:off x="32004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3352800" y="5943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32004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28956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33528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V="1">
            <a:off x="38100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3962400" y="5943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38100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39624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 flipV="1">
            <a:off x="44196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4572000" y="5943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>
            <a:off x="44196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45720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50292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5181600" y="5943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>
            <a:off x="50292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5181600" y="6248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9" name="Textfeld 198"/>
          <p:cNvSpPr txBox="1"/>
          <p:nvPr/>
        </p:nvSpPr>
        <p:spPr>
          <a:xfrm>
            <a:off x="2696714" y="59436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64" name="Rechteck 163"/>
          <p:cNvSpPr/>
          <p:nvPr/>
        </p:nvSpPr>
        <p:spPr bwMode="auto">
          <a:xfrm>
            <a:off x="38862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mit Pfeil 164"/>
          <p:cNvCxnSpPr>
            <a:endCxn id="14339" idx="0"/>
          </p:cNvCxnSpPr>
          <p:nvPr/>
        </p:nvCxnSpPr>
        <p:spPr bwMode="auto">
          <a:xfrm>
            <a:off x="4724400" y="2133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38862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166"/>
          <p:cNvCxnSpPr/>
          <p:nvPr/>
        </p:nvCxnSpPr>
        <p:spPr bwMode="auto">
          <a:xfrm flipH="1">
            <a:off x="38862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 flipH="1">
            <a:off x="3657600" y="2667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Textfeld 169"/>
          <p:cNvSpPr txBox="1"/>
          <p:nvPr/>
        </p:nvSpPr>
        <p:spPr>
          <a:xfrm>
            <a:off x="4758120" y="182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A2</a:t>
            </a:r>
            <a:endParaRPr lang="de-DE" dirty="0"/>
          </a:p>
        </p:txBody>
      </p:sp>
      <p:cxnSp>
        <p:nvCxnSpPr>
          <p:cNvPr id="171" name="Gerade Verbindung 170"/>
          <p:cNvCxnSpPr/>
          <p:nvPr/>
        </p:nvCxnSpPr>
        <p:spPr bwMode="auto">
          <a:xfrm>
            <a:off x="2286000" y="5334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25908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27432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>
            <a:off x="25908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>
            <a:off x="22860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Gerade Verbindung 200"/>
          <p:cNvCxnSpPr/>
          <p:nvPr/>
        </p:nvCxnSpPr>
        <p:spPr bwMode="auto">
          <a:xfrm>
            <a:off x="27432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201"/>
          <p:cNvCxnSpPr/>
          <p:nvPr/>
        </p:nvCxnSpPr>
        <p:spPr bwMode="auto">
          <a:xfrm flipV="1">
            <a:off x="3200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Gerade Verbindung 202"/>
          <p:cNvCxnSpPr/>
          <p:nvPr/>
        </p:nvCxnSpPr>
        <p:spPr bwMode="auto">
          <a:xfrm>
            <a:off x="33528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Gerade Verbindung 203"/>
          <p:cNvCxnSpPr/>
          <p:nvPr/>
        </p:nvCxnSpPr>
        <p:spPr bwMode="auto">
          <a:xfrm>
            <a:off x="3200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33528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Gerade Verbindung 205"/>
          <p:cNvCxnSpPr/>
          <p:nvPr/>
        </p:nvCxnSpPr>
        <p:spPr bwMode="auto">
          <a:xfrm flipV="1">
            <a:off x="38100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>
            <a:off x="39624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38100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208"/>
          <p:cNvCxnSpPr/>
          <p:nvPr/>
        </p:nvCxnSpPr>
        <p:spPr bwMode="auto">
          <a:xfrm>
            <a:off x="39624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Gerade Verbindung 209"/>
          <p:cNvCxnSpPr/>
          <p:nvPr/>
        </p:nvCxnSpPr>
        <p:spPr bwMode="auto">
          <a:xfrm flipV="1">
            <a:off x="4419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Gerade Verbindung 210"/>
          <p:cNvCxnSpPr/>
          <p:nvPr/>
        </p:nvCxnSpPr>
        <p:spPr bwMode="auto">
          <a:xfrm>
            <a:off x="45720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Gerade Verbindung 211"/>
          <p:cNvCxnSpPr/>
          <p:nvPr/>
        </p:nvCxnSpPr>
        <p:spPr bwMode="auto">
          <a:xfrm>
            <a:off x="4419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Gerade Verbindung 212"/>
          <p:cNvCxnSpPr/>
          <p:nvPr/>
        </p:nvCxnSpPr>
        <p:spPr bwMode="auto">
          <a:xfrm>
            <a:off x="45720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4" name="Textfeld 213"/>
          <p:cNvSpPr txBox="1"/>
          <p:nvPr/>
        </p:nvSpPr>
        <p:spPr>
          <a:xfrm>
            <a:off x="2091121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A2</a:t>
            </a:r>
            <a:endParaRPr lang="de-DE" dirty="0"/>
          </a:p>
        </p:txBody>
      </p:sp>
      <p:grpSp>
        <p:nvGrpSpPr>
          <p:cNvPr id="215" name="Gruppieren 214"/>
          <p:cNvGrpSpPr/>
          <p:nvPr/>
        </p:nvGrpSpPr>
        <p:grpSpPr>
          <a:xfrm flipV="1">
            <a:off x="1371600" y="3657600"/>
            <a:ext cx="4876800" cy="304800"/>
            <a:chOff x="1371600" y="3657600"/>
            <a:chExt cx="4876800" cy="3048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1371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 flipV="1">
              <a:off x="1676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8" name="Gerade Verbindung 217"/>
            <p:cNvCxnSpPr/>
            <p:nvPr/>
          </p:nvCxnSpPr>
          <p:spPr bwMode="auto">
            <a:xfrm>
              <a:off x="1676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 flipV="1">
              <a:off x="1981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1981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1" name="Gerade Verbindung 220"/>
            <p:cNvCxnSpPr/>
            <p:nvPr/>
          </p:nvCxnSpPr>
          <p:spPr bwMode="auto">
            <a:xfrm flipV="1">
              <a:off x="2286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2" name="Gerade Verbindung 221"/>
            <p:cNvCxnSpPr/>
            <p:nvPr/>
          </p:nvCxnSpPr>
          <p:spPr bwMode="auto">
            <a:xfrm>
              <a:off x="2286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" name="Gerade Verbindung 222"/>
            <p:cNvCxnSpPr/>
            <p:nvPr/>
          </p:nvCxnSpPr>
          <p:spPr bwMode="auto">
            <a:xfrm flipV="1">
              <a:off x="2590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Gerade Verbindung 223"/>
            <p:cNvCxnSpPr/>
            <p:nvPr/>
          </p:nvCxnSpPr>
          <p:spPr bwMode="auto">
            <a:xfrm>
              <a:off x="2590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 flipV="1">
              <a:off x="2895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>
              <a:off x="2895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7" name="Gerade Verbindung 226"/>
            <p:cNvCxnSpPr/>
            <p:nvPr/>
          </p:nvCxnSpPr>
          <p:spPr bwMode="auto">
            <a:xfrm flipV="1">
              <a:off x="3200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8" name="Gerade Verbindung 227"/>
            <p:cNvCxnSpPr/>
            <p:nvPr/>
          </p:nvCxnSpPr>
          <p:spPr bwMode="auto">
            <a:xfrm>
              <a:off x="32004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9" name="Gerade Verbindung 228"/>
            <p:cNvCxnSpPr/>
            <p:nvPr/>
          </p:nvCxnSpPr>
          <p:spPr bwMode="auto">
            <a:xfrm flipV="1">
              <a:off x="3505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0" name="Gerade Verbindung 229"/>
            <p:cNvCxnSpPr/>
            <p:nvPr/>
          </p:nvCxnSpPr>
          <p:spPr bwMode="auto">
            <a:xfrm>
              <a:off x="35052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 flipV="1">
              <a:off x="3810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" name="Gerade Verbindung 231"/>
            <p:cNvCxnSpPr/>
            <p:nvPr/>
          </p:nvCxnSpPr>
          <p:spPr bwMode="auto">
            <a:xfrm>
              <a:off x="38100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" name="Gerade Verbindung 232"/>
            <p:cNvCxnSpPr/>
            <p:nvPr/>
          </p:nvCxnSpPr>
          <p:spPr bwMode="auto">
            <a:xfrm flipV="1">
              <a:off x="4114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" name="Gerade Verbindung 233"/>
            <p:cNvCxnSpPr/>
            <p:nvPr/>
          </p:nvCxnSpPr>
          <p:spPr bwMode="auto">
            <a:xfrm>
              <a:off x="41148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5" name="Gerade Verbindung 234"/>
            <p:cNvCxnSpPr/>
            <p:nvPr/>
          </p:nvCxnSpPr>
          <p:spPr bwMode="auto">
            <a:xfrm flipV="1">
              <a:off x="4419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6" name="Gerade Verbindung 235"/>
            <p:cNvCxnSpPr/>
            <p:nvPr/>
          </p:nvCxnSpPr>
          <p:spPr bwMode="auto">
            <a:xfrm>
              <a:off x="4419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7" name="Gerade Verbindung 236"/>
            <p:cNvCxnSpPr/>
            <p:nvPr/>
          </p:nvCxnSpPr>
          <p:spPr bwMode="auto">
            <a:xfrm flipV="1">
              <a:off x="4724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8" name="Gerade Verbindung 237"/>
            <p:cNvCxnSpPr/>
            <p:nvPr/>
          </p:nvCxnSpPr>
          <p:spPr bwMode="auto">
            <a:xfrm>
              <a:off x="4724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9" name="Gerade Verbindung 238"/>
            <p:cNvCxnSpPr/>
            <p:nvPr/>
          </p:nvCxnSpPr>
          <p:spPr bwMode="auto">
            <a:xfrm flipV="1">
              <a:off x="5029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0" name="Gerade Verbindung 239"/>
            <p:cNvCxnSpPr/>
            <p:nvPr/>
          </p:nvCxnSpPr>
          <p:spPr bwMode="auto">
            <a:xfrm>
              <a:off x="5029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1" name="Gerade Verbindung 240"/>
            <p:cNvCxnSpPr/>
            <p:nvPr/>
          </p:nvCxnSpPr>
          <p:spPr bwMode="auto">
            <a:xfrm flipV="1">
              <a:off x="5334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2" name="Gerade Verbindung 241"/>
            <p:cNvCxnSpPr/>
            <p:nvPr/>
          </p:nvCxnSpPr>
          <p:spPr bwMode="auto">
            <a:xfrm>
              <a:off x="5334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3" name="Gerade Verbindung 242"/>
            <p:cNvCxnSpPr/>
            <p:nvPr/>
          </p:nvCxnSpPr>
          <p:spPr bwMode="auto">
            <a:xfrm flipV="1">
              <a:off x="5638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4" name="Gerade Verbindung 243"/>
            <p:cNvCxnSpPr/>
            <p:nvPr/>
          </p:nvCxnSpPr>
          <p:spPr bwMode="auto">
            <a:xfrm>
              <a:off x="5638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" name="Gerade Verbindung 244"/>
            <p:cNvCxnSpPr/>
            <p:nvPr/>
          </p:nvCxnSpPr>
          <p:spPr bwMode="auto">
            <a:xfrm flipV="1">
              <a:off x="5943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6" name="Gerade Verbindung 245"/>
            <p:cNvCxnSpPr/>
            <p:nvPr/>
          </p:nvCxnSpPr>
          <p:spPr bwMode="auto">
            <a:xfrm>
              <a:off x="5943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" name="Gerade Verbindung 246"/>
            <p:cNvCxnSpPr/>
            <p:nvPr/>
          </p:nvCxnSpPr>
          <p:spPr bwMode="auto">
            <a:xfrm flipV="1">
              <a:off x="6248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48" name="Gerade Verbindung mit Pfeil 247"/>
          <p:cNvCxnSpPr/>
          <p:nvPr/>
        </p:nvCxnSpPr>
        <p:spPr bwMode="auto">
          <a:xfrm>
            <a:off x="32004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9" name="Gerade Verbindung 248"/>
          <p:cNvCxnSpPr/>
          <p:nvPr/>
        </p:nvCxnSpPr>
        <p:spPr bwMode="auto">
          <a:xfrm>
            <a:off x="1981200" y="4114800"/>
            <a:ext cx="0" cy="2514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" name="Gerade Verbindung mit Pfeil 249"/>
          <p:cNvCxnSpPr/>
          <p:nvPr/>
        </p:nvCxnSpPr>
        <p:spPr bwMode="auto">
          <a:xfrm>
            <a:off x="1981200" y="65532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" name="Gerade Verbindung 250"/>
          <p:cNvCxnSpPr/>
          <p:nvPr/>
        </p:nvCxnSpPr>
        <p:spPr bwMode="auto">
          <a:xfrm>
            <a:off x="3352800" y="5867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2" name="Textfeld 251"/>
          <p:cNvSpPr txBox="1"/>
          <p:nvPr/>
        </p:nvSpPr>
        <p:spPr>
          <a:xfrm>
            <a:off x="2133600" y="6324600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Delay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776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Zähler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3194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Linear Feedback </a:t>
            </a:r>
            <a:r>
              <a:rPr lang="de-DE" b="1" dirty="0" err="1"/>
              <a:t>Shift</a:t>
            </a:r>
            <a:r>
              <a:rPr lang="de-DE" b="1" dirty="0"/>
              <a:t> Register (LFSR)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Sehr </a:t>
            </a:r>
            <a:r>
              <a:rPr lang="de-DE" b="1" dirty="0"/>
              <a:t>einfach aufgebaute Zähler </a:t>
            </a:r>
            <a:r>
              <a:rPr lang="de-DE" dirty="0"/>
              <a:t>werden durch </a:t>
            </a:r>
            <a:r>
              <a:rPr lang="de-DE" b="1" dirty="0"/>
              <a:t>Linear Feedback </a:t>
            </a:r>
            <a:r>
              <a:rPr lang="de-DE" b="1" dirty="0" err="1"/>
              <a:t>Shift</a:t>
            </a:r>
            <a:r>
              <a:rPr lang="de-DE" b="1" dirty="0"/>
              <a:t> Register (LFSR) </a:t>
            </a:r>
            <a:r>
              <a:rPr lang="de-DE" dirty="0"/>
              <a:t>erzeugt</a:t>
            </a:r>
          </a:p>
          <a:p>
            <a:r>
              <a:rPr lang="de-DE" dirty="0" smtClean="0"/>
              <a:t>Das </a:t>
            </a:r>
            <a:r>
              <a:rPr lang="de-DE" dirty="0"/>
              <a:t>Zurücksetzen in einen Anfangszustand kann durch </a:t>
            </a:r>
            <a:r>
              <a:rPr lang="de-DE" dirty="0" err="1"/>
              <a:t>sync</a:t>
            </a:r>
            <a:r>
              <a:rPr lang="de-DE" dirty="0"/>
              <a:t>/</a:t>
            </a:r>
            <a:r>
              <a:rPr lang="de-DE" dirty="0" err="1"/>
              <a:t>async</a:t>
            </a:r>
            <a:r>
              <a:rPr lang="de-DE" dirty="0"/>
              <a:t>. </a:t>
            </a:r>
            <a:r>
              <a:rPr lang="de-DE" dirty="0" err="1"/>
              <a:t>Reset</a:t>
            </a:r>
            <a:r>
              <a:rPr lang="de-DE" dirty="0"/>
              <a:t> der FFs erfolgen</a:t>
            </a:r>
          </a:p>
          <a:p>
            <a:r>
              <a:rPr lang="de-DE" dirty="0" smtClean="0"/>
              <a:t>Beim </a:t>
            </a:r>
            <a:r>
              <a:rPr lang="de-DE" dirty="0"/>
              <a:t>‚Johnson Zähler‘ wird der Ausgang über einen Inverter zum Eingang rückgekoppelt.</a:t>
            </a:r>
          </a:p>
          <a:p>
            <a:r>
              <a:rPr lang="de-DE" dirty="0" smtClean="0"/>
              <a:t>Der </a:t>
            </a:r>
            <a:r>
              <a:rPr lang="de-DE" dirty="0"/>
              <a:t>Zähler hat dadurch 2N Zustände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048000"/>
            <a:ext cx="705802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05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Johnson Zähler: Sprungdiagramm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Bei </a:t>
            </a:r>
            <a:r>
              <a:rPr lang="de-DE" dirty="0"/>
              <a:t>N=3 gibt es </a:t>
            </a:r>
            <a:r>
              <a:rPr lang="de-DE" dirty="0" smtClean="0"/>
              <a:t>2^3 </a:t>
            </a:r>
            <a:r>
              <a:rPr lang="de-DE" dirty="0"/>
              <a:t>= 8 mögliche Zustände.</a:t>
            </a:r>
          </a:p>
          <a:p>
            <a:r>
              <a:rPr lang="de-DE" dirty="0" smtClean="0"/>
              <a:t>6 </a:t>
            </a:r>
            <a:r>
              <a:rPr lang="de-DE" dirty="0"/>
              <a:t>davon werden vom Johnson Zähler </a:t>
            </a:r>
            <a:r>
              <a:rPr lang="de-DE" dirty="0" smtClean="0"/>
              <a:t>durchlaufen:</a:t>
            </a:r>
          </a:p>
          <a:p>
            <a:r>
              <a:rPr lang="de-DE" dirty="0" smtClean="0"/>
              <a:t>Die </a:t>
            </a:r>
            <a:r>
              <a:rPr lang="de-DE" dirty="0"/>
              <a:t>verbleibenden beiden Zustände bilden </a:t>
            </a:r>
            <a:r>
              <a:rPr lang="de-DE" dirty="0" smtClean="0"/>
              <a:t>einen eigenen </a:t>
            </a:r>
            <a:r>
              <a:rPr lang="de-DE" dirty="0"/>
              <a:t>Zyklus.</a:t>
            </a:r>
          </a:p>
          <a:p>
            <a:r>
              <a:rPr lang="de-DE" dirty="0" smtClean="0"/>
              <a:t>Man </a:t>
            </a:r>
            <a:r>
              <a:rPr lang="de-DE" dirty="0"/>
              <a:t>muss mit einem </a:t>
            </a:r>
            <a:r>
              <a:rPr lang="de-DE" dirty="0" err="1"/>
              <a:t>Reset</a:t>
            </a:r>
            <a:r>
              <a:rPr lang="de-DE" dirty="0"/>
              <a:t> vermeiden hier zu starten!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67025"/>
            <a:ext cx="2524125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337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Zähler aus Schieberegistern: PRBS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Durch </a:t>
            </a:r>
            <a:r>
              <a:rPr lang="de-DE" dirty="0"/>
              <a:t>Rückkopplung des Ausgangs und eines (oder mehrerer) geeigneten Abgriffs (‚</a:t>
            </a:r>
            <a:r>
              <a:rPr lang="de-DE" dirty="0" err="1"/>
              <a:t>tap</a:t>
            </a:r>
            <a:r>
              <a:rPr lang="de-DE" dirty="0"/>
              <a:t>‘) kann bei </a:t>
            </a:r>
            <a:r>
              <a:rPr lang="de-DE" dirty="0" smtClean="0"/>
              <a:t>N Flipflops </a:t>
            </a:r>
            <a:r>
              <a:rPr lang="de-DE" dirty="0"/>
              <a:t>eine Bitsequenz mit der Periode 2N-1 entstehen (‚</a:t>
            </a:r>
            <a:r>
              <a:rPr lang="de-DE" dirty="0" err="1"/>
              <a:t>maximum</a:t>
            </a:r>
            <a:r>
              <a:rPr lang="de-DE" dirty="0"/>
              <a:t> </a:t>
            </a:r>
            <a:r>
              <a:rPr lang="de-DE" dirty="0" err="1"/>
              <a:t>length</a:t>
            </a:r>
            <a:r>
              <a:rPr lang="de-DE" dirty="0"/>
              <a:t>‘)</a:t>
            </a:r>
          </a:p>
          <a:p>
            <a:r>
              <a:rPr lang="de-DE" dirty="0" smtClean="0"/>
              <a:t>Die </a:t>
            </a:r>
            <a:r>
              <a:rPr lang="de-DE" dirty="0"/>
              <a:t>Bitsequenz hat keine erkennbare Struktur und wird daher als Pseudo-Random-Bit-</a:t>
            </a:r>
            <a:r>
              <a:rPr lang="de-DE" dirty="0" err="1"/>
              <a:t>Sequence</a:t>
            </a:r>
            <a:r>
              <a:rPr lang="de-DE" dirty="0"/>
              <a:t> (</a:t>
            </a:r>
            <a:r>
              <a:rPr lang="de-DE" dirty="0" smtClean="0"/>
              <a:t>PRBS) bezeichnet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2724150"/>
            <a:ext cx="73533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670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Addition von Binärzahlen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Addition erfolgt stellenweise wie bei Dezimalzahlen mit einem </a:t>
            </a:r>
            <a:r>
              <a:rPr lang="de-DE" b="1" dirty="0"/>
              <a:t>Übertrag (carry</a:t>
            </a:r>
            <a:r>
              <a:rPr lang="de-DE" b="1" dirty="0" smtClean="0"/>
              <a:t>)</a:t>
            </a:r>
            <a:r>
              <a:rPr lang="de-DE" dirty="0" smtClean="0"/>
              <a:t>:</a:t>
            </a:r>
          </a:p>
          <a:p>
            <a:r>
              <a:rPr lang="de-DE" dirty="0"/>
              <a:t>In jeder Stufe werden also aus den </a:t>
            </a:r>
            <a:r>
              <a:rPr lang="de-DE" b="1" dirty="0"/>
              <a:t>3 Eingängen </a:t>
            </a:r>
            <a:r>
              <a:rPr lang="de-DE" dirty="0" err="1"/>
              <a:t>a,b,cin</a:t>
            </a:r>
            <a:r>
              <a:rPr lang="de-DE" dirty="0"/>
              <a:t> die </a:t>
            </a:r>
            <a:r>
              <a:rPr lang="de-DE" b="1" dirty="0"/>
              <a:t>Ausgänge </a:t>
            </a:r>
            <a:r>
              <a:rPr lang="de-DE" dirty="0" err="1"/>
              <a:t>sum</a:t>
            </a:r>
            <a:r>
              <a:rPr lang="de-DE" dirty="0"/>
              <a:t> und </a:t>
            </a:r>
            <a:r>
              <a:rPr lang="de-DE" dirty="0" err="1"/>
              <a:t>cout</a:t>
            </a:r>
            <a:r>
              <a:rPr lang="de-DE" dirty="0"/>
              <a:t> erzeugt</a:t>
            </a:r>
            <a:r>
              <a:rPr lang="de-DE" dirty="0" smtClean="0"/>
              <a:t>.</a:t>
            </a:r>
          </a:p>
          <a:p>
            <a:r>
              <a:rPr lang="de-DE" dirty="0"/>
              <a:t>Man nennt diesen wichtigen Schaltungsblock den </a:t>
            </a:r>
            <a:r>
              <a:rPr lang="de-DE" b="1" dirty="0" err="1"/>
              <a:t>Volladdierer</a:t>
            </a:r>
            <a:r>
              <a:rPr lang="de-DE" b="1" dirty="0"/>
              <a:t> </a:t>
            </a:r>
            <a:r>
              <a:rPr lang="de-DE" dirty="0"/>
              <a:t>(</a:t>
            </a:r>
            <a:r>
              <a:rPr lang="de-DE" dirty="0" err="1"/>
              <a:t>full</a:t>
            </a:r>
            <a:r>
              <a:rPr lang="de-DE" dirty="0"/>
              <a:t> </a:t>
            </a:r>
            <a:r>
              <a:rPr lang="de-DE" dirty="0" err="1"/>
              <a:t>adder</a:t>
            </a:r>
            <a:r>
              <a:rPr lang="de-DE" dirty="0"/>
              <a:t>, FA):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990850"/>
            <a:ext cx="705802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63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PRBS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Einige Eigenschaften:</a:t>
            </a:r>
          </a:p>
          <a:p>
            <a:r>
              <a:rPr lang="de-DE" dirty="0" smtClean="0"/>
              <a:t>In </a:t>
            </a:r>
            <a:r>
              <a:rPr lang="de-DE" dirty="0"/>
              <a:t>der gesamten Sequenz kommt nur genau eine Eins weniger vor als Nullen</a:t>
            </a:r>
          </a:p>
          <a:p>
            <a:r>
              <a:rPr lang="de-DE" dirty="0" smtClean="0"/>
              <a:t>Die </a:t>
            </a:r>
            <a:r>
              <a:rPr lang="de-DE" dirty="0"/>
              <a:t>Hälfte aller zusammenhängenden Einser-Blöcke ist einen Takt </a:t>
            </a:r>
            <a:r>
              <a:rPr lang="de-DE" dirty="0" smtClean="0"/>
              <a:t>lang, ein </a:t>
            </a:r>
            <a:r>
              <a:rPr lang="de-DE" dirty="0"/>
              <a:t>Viertel ist zwei Takte lang, etc. (bis auf maximale Sequenzen von Einsen).</a:t>
            </a:r>
          </a:p>
          <a:p>
            <a:r>
              <a:rPr lang="de-DE" dirty="0"/>
              <a:t>Gleiches gilt für die </a:t>
            </a:r>
            <a:r>
              <a:rPr lang="de-DE" dirty="0" smtClean="0"/>
              <a:t>Nullen.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Beispiel </a:t>
            </a:r>
            <a:r>
              <a:rPr lang="de-DE" dirty="0" smtClean="0">
                <a:solidFill>
                  <a:srgbClr val="FF0000"/>
                </a:solidFill>
              </a:rPr>
              <a:t>für N = 6 (Periode 63) 000000</a:t>
            </a:r>
            <a:r>
              <a:rPr lang="de-DE" dirty="0" smtClean="0"/>
              <a:t>111110111100111010110000101110001101101001000100110010101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67200"/>
            <a:ext cx="2409825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215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PRBS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 Bei N=3 gibt es </a:t>
            </a:r>
            <a:r>
              <a:rPr lang="de-DE" dirty="0" smtClean="0"/>
              <a:t>2^3 </a:t>
            </a:r>
            <a:r>
              <a:rPr lang="de-DE" dirty="0"/>
              <a:t>= 8 mögliche Zustände.</a:t>
            </a:r>
          </a:p>
          <a:p>
            <a:r>
              <a:rPr lang="de-DE" dirty="0"/>
              <a:t> 7 davon werden durchlaufen</a:t>
            </a:r>
          </a:p>
          <a:p>
            <a:r>
              <a:rPr lang="de-DE" dirty="0"/>
              <a:t> Zustand 111 ist (bei XOR </a:t>
            </a:r>
            <a:r>
              <a:rPr lang="de-DE" dirty="0" err="1" smtClean="0"/>
              <a:t>feedback</a:t>
            </a:r>
            <a:r>
              <a:rPr lang="de-DE" dirty="0" smtClean="0"/>
              <a:t>) immer </a:t>
            </a:r>
            <a:r>
              <a:rPr lang="de-DE" dirty="0"/>
              <a:t>stabil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05050"/>
            <a:ext cx="2105025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369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/>
              <a:t>Scrambler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 Ein </a:t>
            </a:r>
            <a:r>
              <a:rPr lang="de-DE" b="1" dirty="0" err="1"/>
              <a:t>Scrambler</a:t>
            </a:r>
            <a:r>
              <a:rPr lang="de-DE" dirty="0"/>
              <a:t> (deutsch </a:t>
            </a:r>
            <a:r>
              <a:rPr lang="de-DE" i="1" dirty="0" err="1"/>
              <a:t>Verwürfler</a:t>
            </a:r>
            <a:r>
              <a:rPr lang="de-DE" dirty="0"/>
              <a:t>) verwendet </a:t>
            </a:r>
            <a:r>
              <a:rPr lang="de-DE" dirty="0">
                <a:hlinkClick r:id="rId2" tooltip="Linear rückgekoppeltes Schieberegister"/>
              </a:rPr>
              <a:t>linear rückgekoppelte Schieberegister</a:t>
            </a:r>
            <a:r>
              <a:rPr lang="de-DE" dirty="0"/>
              <a:t> (LFSR) oder fixe Tabellen, um ein </a:t>
            </a:r>
            <a:r>
              <a:rPr lang="de-DE" dirty="0">
                <a:hlinkClick r:id="rId3" tooltip="Digitalsignal"/>
              </a:rPr>
              <a:t>Digitalsignal</a:t>
            </a:r>
            <a:r>
              <a:rPr lang="de-DE" dirty="0"/>
              <a:t> nach einem relativ einfachen </a:t>
            </a:r>
            <a:r>
              <a:rPr lang="de-DE" dirty="0">
                <a:hlinkClick r:id="rId4" tooltip="Algorithmus"/>
              </a:rPr>
              <a:t>Algorithmus</a:t>
            </a:r>
            <a:r>
              <a:rPr lang="de-DE" dirty="0"/>
              <a:t> umkehrbar umzustellen. </a:t>
            </a:r>
            <a:endParaRPr lang="de-DE" dirty="0" smtClean="0"/>
          </a:p>
          <a:p>
            <a:r>
              <a:rPr lang="de-DE" dirty="0"/>
              <a:t>Ein </a:t>
            </a:r>
            <a:r>
              <a:rPr lang="de-DE" dirty="0" err="1"/>
              <a:t>Scrambler</a:t>
            </a:r>
            <a:r>
              <a:rPr lang="de-DE" dirty="0"/>
              <a:t> basierend auf fixen Tabellen bzw. LFSR stellt wegen der einfachen und bekannten Verfahren keine brauchbare </a:t>
            </a:r>
            <a:r>
              <a:rPr lang="de-DE" dirty="0">
                <a:hlinkClick r:id="rId5" tooltip="Kryptografie"/>
              </a:rPr>
              <a:t>Verschlüsselung</a:t>
            </a:r>
            <a:r>
              <a:rPr lang="de-DE" dirty="0"/>
              <a:t> von Daten dar</a:t>
            </a:r>
            <a:r>
              <a:rPr lang="de-DE" dirty="0" smtClean="0"/>
              <a:t>.</a:t>
            </a:r>
          </a:p>
          <a:p>
            <a:r>
              <a:rPr lang="de-DE" dirty="0"/>
              <a:t>Ein </a:t>
            </a:r>
            <a:r>
              <a:rPr lang="de-DE" dirty="0" err="1"/>
              <a:t>Scrambler</a:t>
            </a:r>
            <a:r>
              <a:rPr lang="de-DE" dirty="0"/>
              <a:t> wird durch </a:t>
            </a:r>
            <a:r>
              <a:rPr lang="de-DE" dirty="0">
                <a:hlinkClick r:id="rId2" tooltip="Linear rückgekoppeltes Schieberegister"/>
              </a:rPr>
              <a:t>linear rückgekoppelte Schieberegister</a:t>
            </a:r>
            <a:r>
              <a:rPr lang="de-DE" dirty="0"/>
              <a:t> (LFSR) realisiert. Dabei wird meistens die pro Schieberegisterlänge maximal mögliche Codelänge verwendet.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cxnSp>
        <p:nvCxnSpPr>
          <p:cNvPr id="5" name="Gerader Verbinder 4"/>
          <p:cNvCxnSpPr/>
          <p:nvPr/>
        </p:nvCxnSpPr>
        <p:spPr bwMode="auto">
          <a:xfrm>
            <a:off x="7620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r Verbinder 6"/>
          <p:cNvCxnSpPr/>
          <p:nvPr/>
        </p:nvCxnSpPr>
        <p:spPr bwMode="auto">
          <a:xfrm flipV="1">
            <a:off x="11430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/>
          <p:cNvCxnSpPr/>
          <p:nvPr/>
        </p:nvCxnSpPr>
        <p:spPr bwMode="auto">
          <a:xfrm>
            <a:off x="1143000" y="38862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r Verbinder 11"/>
          <p:cNvCxnSpPr/>
          <p:nvPr/>
        </p:nvCxnSpPr>
        <p:spPr bwMode="auto">
          <a:xfrm flipV="1">
            <a:off x="32004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>
            <a:off x="3200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r Verbinder 13"/>
          <p:cNvCxnSpPr/>
          <p:nvPr/>
        </p:nvCxnSpPr>
        <p:spPr bwMode="auto">
          <a:xfrm>
            <a:off x="45720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r Verbinder 14"/>
          <p:cNvCxnSpPr/>
          <p:nvPr/>
        </p:nvCxnSpPr>
        <p:spPr bwMode="auto">
          <a:xfrm flipV="1">
            <a:off x="49530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r Verbinder 15"/>
          <p:cNvCxnSpPr/>
          <p:nvPr/>
        </p:nvCxnSpPr>
        <p:spPr bwMode="auto">
          <a:xfrm>
            <a:off x="4953000" y="3886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r Verbinder 16"/>
          <p:cNvCxnSpPr/>
          <p:nvPr/>
        </p:nvCxnSpPr>
        <p:spPr bwMode="auto">
          <a:xfrm flipV="1">
            <a:off x="70104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r Verbinder 17"/>
          <p:cNvCxnSpPr/>
          <p:nvPr/>
        </p:nvCxnSpPr>
        <p:spPr bwMode="auto">
          <a:xfrm>
            <a:off x="7010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r Verbinder 18"/>
          <p:cNvCxnSpPr/>
          <p:nvPr/>
        </p:nvCxnSpPr>
        <p:spPr bwMode="auto">
          <a:xfrm>
            <a:off x="1143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r Verbinder 21"/>
          <p:cNvCxnSpPr/>
          <p:nvPr/>
        </p:nvCxnSpPr>
        <p:spPr bwMode="auto">
          <a:xfrm>
            <a:off x="13716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r Verbinder 22"/>
          <p:cNvCxnSpPr/>
          <p:nvPr/>
        </p:nvCxnSpPr>
        <p:spPr bwMode="auto">
          <a:xfrm>
            <a:off x="16002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r Verbinder 23"/>
          <p:cNvCxnSpPr/>
          <p:nvPr/>
        </p:nvCxnSpPr>
        <p:spPr bwMode="auto">
          <a:xfrm>
            <a:off x="18288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r Verbinder 24"/>
          <p:cNvCxnSpPr/>
          <p:nvPr/>
        </p:nvCxnSpPr>
        <p:spPr bwMode="auto">
          <a:xfrm>
            <a:off x="20574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r Verbinder 25"/>
          <p:cNvCxnSpPr/>
          <p:nvPr/>
        </p:nvCxnSpPr>
        <p:spPr bwMode="auto">
          <a:xfrm>
            <a:off x="2286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r Verbinder 26"/>
          <p:cNvCxnSpPr/>
          <p:nvPr/>
        </p:nvCxnSpPr>
        <p:spPr bwMode="auto">
          <a:xfrm>
            <a:off x="25146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r Verbinder 27"/>
          <p:cNvCxnSpPr/>
          <p:nvPr/>
        </p:nvCxnSpPr>
        <p:spPr bwMode="auto">
          <a:xfrm>
            <a:off x="27432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r Verbinder 28"/>
          <p:cNvCxnSpPr/>
          <p:nvPr/>
        </p:nvCxnSpPr>
        <p:spPr bwMode="auto">
          <a:xfrm>
            <a:off x="29718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r Verbinder 29"/>
          <p:cNvCxnSpPr/>
          <p:nvPr/>
        </p:nvCxnSpPr>
        <p:spPr bwMode="auto">
          <a:xfrm>
            <a:off x="32004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r Verbinder 30"/>
          <p:cNvCxnSpPr/>
          <p:nvPr/>
        </p:nvCxn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r Verbinder 31"/>
          <p:cNvCxnSpPr/>
          <p:nvPr/>
        </p:nvCxnSpPr>
        <p:spPr bwMode="auto">
          <a:xfrm>
            <a:off x="51816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r Verbinder 32"/>
          <p:cNvCxnSpPr/>
          <p:nvPr/>
        </p:nvCxnSpPr>
        <p:spPr bwMode="auto">
          <a:xfrm>
            <a:off x="54102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r Verbinder 33"/>
          <p:cNvCxnSpPr/>
          <p:nvPr/>
        </p:nvCxnSpPr>
        <p:spPr bwMode="auto">
          <a:xfrm>
            <a:off x="56388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r Verbinder 34"/>
          <p:cNvCxnSpPr/>
          <p:nvPr/>
        </p:nvCxnSpPr>
        <p:spPr bwMode="auto">
          <a:xfrm>
            <a:off x="58674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r Verbinder 35"/>
          <p:cNvCxnSpPr/>
          <p:nvPr/>
        </p:nvCxnSpPr>
        <p:spPr bwMode="auto">
          <a:xfrm>
            <a:off x="6096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r Verbinder 36"/>
          <p:cNvCxnSpPr/>
          <p:nvPr/>
        </p:nvCxnSpPr>
        <p:spPr bwMode="auto">
          <a:xfrm>
            <a:off x="63246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r Verbinder 37"/>
          <p:cNvCxnSpPr/>
          <p:nvPr/>
        </p:nvCxnSpPr>
        <p:spPr bwMode="auto">
          <a:xfrm>
            <a:off x="65532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r Verbinder 38"/>
          <p:cNvCxnSpPr/>
          <p:nvPr/>
        </p:nvCxnSpPr>
        <p:spPr bwMode="auto">
          <a:xfrm>
            <a:off x="67818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r Verbinder 39"/>
          <p:cNvCxnSpPr/>
          <p:nvPr/>
        </p:nvCxnSpPr>
        <p:spPr bwMode="auto">
          <a:xfrm>
            <a:off x="70104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r Verbinder 14335"/>
          <p:cNvCxnSpPr/>
          <p:nvPr/>
        </p:nvCxnSpPr>
        <p:spPr bwMode="auto">
          <a:xfrm>
            <a:off x="54102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r Verbinder 43"/>
          <p:cNvCxnSpPr/>
          <p:nvPr/>
        </p:nvCxnSpPr>
        <p:spPr bwMode="auto">
          <a:xfrm>
            <a:off x="5410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r Verbinder 45"/>
          <p:cNvCxnSpPr/>
          <p:nvPr/>
        </p:nvCxnSpPr>
        <p:spPr bwMode="auto">
          <a:xfrm>
            <a:off x="60960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r Verbinder 46"/>
          <p:cNvCxnSpPr/>
          <p:nvPr/>
        </p:nvCxnSpPr>
        <p:spPr bwMode="auto">
          <a:xfrm>
            <a:off x="6096000" y="3886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r Verbinder 14340"/>
          <p:cNvCxnSpPr/>
          <p:nvPr/>
        </p:nvCxnSpPr>
        <p:spPr bwMode="auto">
          <a:xfrm>
            <a:off x="48006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r Verbinder 50"/>
          <p:cNvCxnSpPr/>
          <p:nvPr/>
        </p:nvCxnSpPr>
        <p:spPr bwMode="auto">
          <a:xfrm flipV="1">
            <a:off x="49530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4" name="Gerader Verbinder 14343"/>
          <p:cNvCxnSpPr/>
          <p:nvPr/>
        </p:nvCxnSpPr>
        <p:spPr bwMode="auto">
          <a:xfrm>
            <a:off x="49530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r Verbinder 54"/>
          <p:cNvCxnSpPr/>
          <p:nvPr/>
        </p:nvCxnSpPr>
        <p:spPr bwMode="auto">
          <a:xfrm>
            <a:off x="47244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r Verbinder 55"/>
          <p:cNvCxnSpPr/>
          <p:nvPr/>
        </p:nvCxnSpPr>
        <p:spPr bwMode="auto">
          <a:xfrm>
            <a:off x="52578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r Verbinder 56"/>
          <p:cNvCxnSpPr/>
          <p:nvPr/>
        </p:nvCxnSpPr>
        <p:spPr bwMode="auto">
          <a:xfrm flipV="1">
            <a:off x="54102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r Verbinder 57"/>
          <p:cNvCxnSpPr/>
          <p:nvPr/>
        </p:nvCxnSpPr>
        <p:spPr bwMode="auto">
          <a:xfrm>
            <a:off x="54102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r Verbinder 58"/>
          <p:cNvCxnSpPr/>
          <p:nvPr/>
        </p:nvCxnSpPr>
        <p:spPr bwMode="auto">
          <a:xfrm>
            <a:off x="51816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r Verbinder 59"/>
          <p:cNvCxnSpPr/>
          <p:nvPr/>
        </p:nvCxnSpPr>
        <p:spPr bwMode="auto">
          <a:xfrm flipV="1">
            <a:off x="51816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r Verbinder 60"/>
          <p:cNvCxnSpPr/>
          <p:nvPr/>
        </p:nvCxnSpPr>
        <p:spPr bwMode="auto">
          <a:xfrm flipV="1">
            <a:off x="56388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r Verbinder 61"/>
          <p:cNvCxnSpPr/>
          <p:nvPr/>
        </p:nvCxnSpPr>
        <p:spPr bwMode="auto">
          <a:xfrm>
            <a:off x="57150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r Verbinder 62"/>
          <p:cNvCxnSpPr/>
          <p:nvPr/>
        </p:nvCxnSpPr>
        <p:spPr bwMode="auto">
          <a:xfrm flipV="1">
            <a:off x="58674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r Verbinder 63"/>
          <p:cNvCxnSpPr/>
          <p:nvPr/>
        </p:nvCxnSpPr>
        <p:spPr bwMode="auto">
          <a:xfrm>
            <a:off x="58674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r Verbinder 64"/>
          <p:cNvCxnSpPr/>
          <p:nvPr/>
        </p:nvCxnSpPr>
        <p:spPr bwMode="auto">
          <a:xfrm>
            <a:off x="56388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r Verbinder 65"/>
          <p:cNvCxnSpPr/>
          <p:nvPr/>
        </p:nvCxnSpPr>
        <p:spPr bwMode="auto">
          <a:xfrm>
            <a:off x="61722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r Verbinder 66"/>
          <p:cNvCxnSpPr/>
          <p:nvPr/>
        </p:nvCxnSpPr>
        <p:spPr bwMode="auto">
          <a:xfrm flipV="1">
            <a:off x="63246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r Verbinder 67"/>
          <p:cNvCxnSpPr/>
          <p:nvPr/>
        </p:nvCxnSpPr>
        <p:spPr bwMode="auto">
          <a:xfrm>
            <a:off x="63246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r Verbinder 68"/>
          <p:cNvCxnSpPr/>
          <p:nvPr/>
        </p:nvCxnSpPr>
        <p:spPr bwMode="auto">
          <a:xfrm>
            <a:off x="60960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r Verbinder 69"/>
          <p:cNvCxnSpPr/>
          <p:nvPr/>
        </p:nvCxnSpPr>
        <p:spPr bwMode="auto">
          <a:xfrm flipV="1">
            <a:off x="60960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r Verbinder 70"/>
          <p:cNvCxnSpPr/>
          <p:nvPr/>
        </p:nvCxnSpPr>
        <p:spPr bwMode="auto">
          <a:xfrm flipV="1">
            <a:off x="65532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r Verbinder 71"/>
          <p:cNvCxnSpPr/>
          <p:nvPr/>
        </p:nvCxnSpPr>
        <p:spPr bwMode="auto">
          <a:xfrm>
            <a:off x="66294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r Verbinder 72"/>
          <p:cNvCxnSpPr/>
          <p:nvPr/>
        </p:nvCxnSpPr>
        <p:spPr bwMode="auto">
          <a:xfrm flipV="1">
            <a:off x="67818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r Verbinder 73"/>
          <p:cNvCxnSpPr/>
          <p:nvPr/>
        </p:nvCxnSpPr>
        <p:spPr bwMode="auto">
          <a:xfrm>
            <a:off x="67818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r Verbinder 74"/>
          <p:cNvCxnSpPr/>
          <p:nvPr/>
        </p:nvCxnSpPr>
        <p:spPr bwMode="auto">
          <a:xfrm>
            <a:off x="65532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r Verbinder 75"/>
          <p:cNvCxnSpPr/>
          <p:nvPr/>
        </p:nvCxnSpPr>
        <p:spPr bwMode="auto">
          <a:xfrm>
            <a:off x="70866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r Verbinder 76"/>
          <p:cNvCxnSpPr/>
          <p:nvPr/>
        </p:nvCxnSpPr>
        <p:spPr bwMode="auto">
          <a:xfrm flipV="1">
            <a:off x="72390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r Verbinder 77"/>
          <p:cNvCxnSpPr/>
          <p:nvPr/>
        </p:nvCxnSpPr>
        <p:spPr bwMode="auto">
          <a:xfrm>
            <a:off x="72390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r Verbinder 78"/>
          <p:cNvCxnSpPr/>
          <p:nvPr/>
        </p:nvCxnSpPr>
        <p:spPr bwMode="auto">
          <a:xfrm>
            <a:off x="70104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r Verbinder 79"/>
          <p:cNvCxnSpPr/>
          <p:nvPr/>
        </p:nvCxnSpPr>
        <p:spPr bwMode="auto">
          <a:xfrm flipV="1">
            <a:off x="70104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r Verbinder 80"/>
          <p:cNvCxnSpPr/>
          <p:nvPr/>
        </p:nvCxnSpPr>
        <p:spPr bwMode="auto">
          <a:xfrm flipV="1">
            <a:off x="74676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1219200" y="44958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</a:t>
            </a:r>
            <a:endParaRPr lang="en-US" dirty="0"/>
          </a:p>
        </p:txBody>
      </p:sp>
      <p:sp>
        <p:nvSpPr>
          <p:cNvPr id="82" name="Textfeld 81"/>
          <p:cNvSpPr txBox="1"/>
          <p:nvPr/>
        </p:nvSpPr>
        <p:spPr>
          <a:xfrm>
            <a:off x="3505200" y="4495800"/>
            <a:ext cx="1096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Gescrambeld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3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Synchrone (additive) </a:t>
            </a:r>
            <a:r>
              <a:rPr lang="de-DE" b="1" dirty="0" err="1"/>
              <a:t>Scrambler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Synchrone oder auch additive </a:t>
            </a:r>
            <a:r>
              <a:rPr lang="de-DE" dirty="0" err="1"/>
              <a:t>Scrambler</a:t>
            </a:r>
            <a:r>
              <a:rPr lang="de-DE" dirty="0"/>
              <a:t> benötigen einen definierten Startwert ungleich 0 im LFS-Register, und der Empfänger muss durch geeignete Maßnahmen, wie beispielsweise einem speziellen </a:t>
            </a:r>
            <a:r>
              <a:rPr lang="de-DE" dirty="0" err="1"/>
              <a:t>Sync</a:t>
            </a:r>
            <a:r>
              <a:rPr lang="de-DE" dirty="0"/>
              <a:t>-Wort, die genaue Codephasenlage des Senders mitgeteilt bekommen</a:t>
            </a:r>
            <a:r>
              <a:rPr lang="de-DE" dirty="0" smtClean="0"/>
              <a:t>.</a:t>
            </a:r>
          </a:p>
          <a:p>
            <a:r>
              <a:rPr lang="de-DE" dirty="0"/>
              <a:t>Ist dem Empfänger die korrekte Codephasenlage nicht bekannt, kann er das </a:t>
            </a:r>
            <a:r>
              <a:rPr lang="de-DE" dirty="0" err="1"/>
              <a:t>gescrambelte</a:t>
            </a:r>
            <a:r>
              <a:rPr lang="de-DE" dirty="0"/>
              <a:t> Datensignal nicht richtig dekodieren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Vorteil: Fehler werden nicht multipliziert</a:t>
            </a:r>
          </a:p>
          <a:p>
            <a:r>
              <a:rPr lang="de-DE" dirty="0" smtClean="0"/>
              <a:t>Nachteil: Synchronisierung nötig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525" y="3724275"/>
            <a:ext cx="6838950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90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b="1" dirty="0"/>
              <a:t>Selbstsynchronisierende (multiplikative) </a:t>
            </a:r>
            <a:r>
              <a:rPr lang="de-DE" sz="2000" b="1" dirty="0" err="1"/>
              <a:t>Scrambler</a:t>
            </a:r>
            <a:endParaRPr lang="de-DE" altLang="de-DE" sz="20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Selbstsynchronisierende oder auch multiplikative </a:t>
            </a:r>
            <a:r>
              <a:rPr lang="de-DE" dirty="0" err="1"/>
              <a:t>Scrambler</a:t>
            </a:r>
            <a:r>
              <a:rPr lang="de-DE" dirty="0"/>
              <a:t> benötigen keinen definierten Startwert und auch kein </a:t>
            </a:r>
            <a:r>
              <a:rPr lang="de-DE" dirty="0" err="1"/>
              <a:t>Sync</a:t>
            </a:r>
            <a:r>
              <a:rPr lang="de-DE" dirty="0"/>
              <a:t>-Wort, um die Codephase des Empfängers mit der Codephase des Senders abzugleichen. Auch kann der Startwert des LFSR beliebig </a:t>
            </a:r>
            <a:r>
              <a:rPr lang="de-DE" dirty="0" smtClean="0"/>
              <a:t>sein.</a:t>
            </a:r>
          </a:p>
          <a:p>
            <a:r>
              <a:rPr lang="de-DE" dirty="0"/>
              <a:t>Erreicht wird die Funktion der </a:t>
            </a:r>
            <a:r>
              <a:rPr lang="de-DE" dirty="0" err="1"/>
              <a:t>Selbstsynchronität</a:t>
            </a:r>
            <a:r>
              <a:rPr lang="de-DE" dirty="0"/>
              <a:t> dadurch, dass die Nutzdatenfolge direkt auf den Inhalt des LFSR </a:t>
            </a:r>
            <a:r>
              <a:rPr lang="de-DE" dirty="0" smtClean="0"/>
              <a:t>einwirkt.</a:t>
            </a:r>
          </a:p>
          <a:p>
            <a:r>
              <a:rPr lang="de-DE" dirty="0"/>
              <a:t>Nachteilig ist die Abhängigkeit des </a:t>
            </a:r>
            <a:r>
              <a:rPr lang="de-DE" dirty="0" err="1"/>
              <a:t>Scramblers</a:t>
            </a:r>
            <a:r>
              <a:rPr lang="de-DE" dirty="0"/>
              <a:t> von der Nutzdatenfolge. So können bestimmte Nutzdatenfolgen den </a:t>
            </a:r>
            <a:r>
              <a:rPr lang="de-DE" dirty="0" err="1"/>
              <a:t>Scrambler</a:t>
            </a:r>
            <a:r>
              <a:rPr lang="de-DE" dirty="0"/>
              <a:t> vollständig "auslöschen". </a:t>
            </a:r>
            <a:endParaRPr lang="de-DE" dirty="0" smtClean="0"/>
          </a:p>
          <a:p>
            <a:r>
              <a:rPr lang="de-DE" dirty="0"/>
              <a:t>Darüber hinaus pflanzen sich Übertragungsfehler bei selbstsynchronisierenden </a:t>
            </a:r>
            <a:r>
              <a:rPr lang="de-DE" dirty="0" err="1"/>
              <a:t>Scramblern</a:t>
            </a:r>
            <a:r>
              <a:rPr lang="de-DE" dirty="0"/>
              <a:t> </a:t>
            </a:r>
            <a:r>
              <a:rPr lang="de-DE" dirty="0" smtClean="0"/>
              <a:t>fort</a:t>
            </a:r>
            <a:r>
              <a:rPr lang="de-DE" dirty="0"/>
              <a:t>.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991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b="1" dirty="0"/>
              <a:t>Selbstsynchronisierende (multiplikative) </a:t>
            </a:r>
            <a:r>
              <a:rPr lang="de-DE" sz="2000" b="1" dirty="0" err="1"/>
              <a:t>Scrambler</a:t>
            </a:r>
            <a:endParaRPr lang="de-DE" altLang="de-DE" sz="20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00200"/>
            <a:ext cx="7439025" cy="23050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886200"/>
            <a:ext cx="7372350" cy="2457450"/>
          </a:xfrm>
          <a:prstGeom prst="rect">
            <a:avLst/>
          </a:prstGeom>
        </p:spPr>
      </p:pic>
      <p:cxnSp>
        <p:nvCxnSpPr>
          <p:cNvPr id="9" name="Gerader Verbinder 8"/>
          <p:cNvCxnSpPr/>
          <p:nvPr/>
        </p:nvCxnSpPr>
        <p:spPr bwMode="auto">
          <a:xfrm>
            <a:off x="2133600" y="2362200"/>
            <a:ext cx="0" cy="3200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r Verbinder 10"/>
          <p:cNvCxnSpPr/>
          <p:nvPr/>
        </p:nvCxnSpPr>
        <p:spPr bwMode="auto">
          <a:xfrm>
            <a:off x="5410200" y="36576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2057400" y="1447800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 = X + In</a:t>
            </a:r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2971800" y="6400800"/>
            <a:ext cx="2406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Out* = X + Out = X + X + In = In </a:t>
            </a:r>
            <a:endParaRPr lang="en-US" dirty="0"/>
          </a:p>
        </p:txBody>
      </p:sp>
      <p:sp>
        <p:nvSpPr>
          <p:cNvPr id="13" name="Rechteck 12"/>
          <p:cNvSpPr/>
          <p:nvPr/>
        </p:nvSpPr>
        <p:spPr bwMode="auto">
          <a:xfrm>
            <a:off x="685800" y="3886200"/>
            <a:ext cx="533400" cy="609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IN*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hteck 15"/>
          <p:cNvSpPr/>
          <p:nvPr/>
        </p:nvSpPr>
        <p:spPr bwMode="auto">
          <a:xfrm>
            <a:off x="4343400" y="5791200"/>
            <a:ext cx="762000" cy="609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OUT*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99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Asynchrone Binärzähler (Ripple Counter)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Rückkopplung </a:t>
            </a:r>
            <a:r>
              <a:rPr lang="de-DE" dirty="0"/>
              <a:t>von !Q auf D erzeugt '</a:t>
            </a:r>
            <a:r>
              <a:rPr lang="de-DE" dirty="0" err="1"/>
              <a:t>Toggle</a:t>
            </a:r>
            <a:r>
              <a:rPr lang="de-DE" dirty="0"/>
              <a:t>-FFs', die bei jedem Takt den Zustand ändern (</a:t>
            </a:r>
            <a:r>
              <a:rPr lang="de-DE" dirty="0" smtClean="0"/>
              <a:t>0-&gt;1-&gt;0-&gt;...)</a:t>
            </a:r>
            <a:endParaRPr lang="de-DE" dirty="0"/>
          </a:p>
          <a:p>
            <a:r>
              <a:rPr lang="de-DE" dirty="0" smtClean="0"/>
              <a:t>Der </a:t>
            </a:r>
            <a:r>
              <a:rPr lang="de-DE" dirty="0"/>
              <a:t>Q-Ausgang eines Bits steuert das nächste Bit an (hier Rückwärtszähler</a:t>
            </a:r>
            <a:r>
              <a:rPr lang="de-DE" dirty="0" smtClean="0"/>
              <a:t>):</a:t>
            </a:r>
          </a:p>
          <a:p>
            <a:r>
              <a:rPr lang="de-DE" dirty="0" smtClean="0"/>
              <a:t>Wegen </a:t>
            </a:r>
            <a:r>
              <a:rPr lang="de-DE" dirty="0"/>
              <a:t>der Verzögerung der einzelnen Stufen sind die Flanken </a:t>
            </a:r>
            <a:r>
              <a:rPr lang="de-DE" b="1" dirty="0"/>
              <a:t>nicht gleichzeitig </a:t>
            </a:r>
            <a:r>
              <a:rPr lang="de-DE" dirty="0"/>
              <a:t>(daher </a:t>
            </a:r>
            <a:r>
              <a:rPr lang="de-DE" dirty="0" err="1"/>
              <a:t>async</a:t>
            </a:r>
            <a:r>
              <a:rPr lang="de-DE" dirty="0"/>
              <a:t>. Zähler)</a:t>
            </a:r>
          </a:p>
          <a:p>
            <a:r>
              <a:rPr lang="de-DE" dirty="0" smtClean="0"/>
              <a:t>Sollte </a:t>
            </a:r>
            <a:r>
              <a:rPr lang="de-DE" dirty="0"/>
              <a:t>daher normalerweise vermieden </a:t>
            </a:r>
            <a:r>
              <a:rPr lang="de-DE" dirty="0" smtClean="0"/>
              <a:t>werden. Anwendung</a:t>
            </a:r>
            <a:r>
              <a:rPr lang="de-DE" dirty="0"/>
              <a:t>: Frequenzteiler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2895600"/>
            <a:ext cx="561975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60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Synchrone Binärzähler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Alle FFs werden gleichzeitig getaktet</a:t>
            </a:r>
          </a:p>
          <a:p>
            <a:r>
              <a:rPr lang="de-DE" dirty="0" smtClean="0"/>
              <a:t>Die </a:t>
            </a:r>
            <a:r>
              <a:rPr lang="de-DE" dirty="0"/>
              <a:t>Eingänge werden so beschaltet, </a:t>
            </a:r>
            <a:r>
              <a:rPr lang="de-DE" dirty="0" err="1"/>
              <a:t>daß</a:t>
            </a:r>
            <a:r>
              <a:rPr lang="de-DE" dirty="0"/>
              <a:t> sich (z.B.) aufsteigend Binärzahlen ergeben</a:t>
            </a:r>
          </a:p>
          <a:p>
            <a:r>
              <a:rPr lang="de-DE" dirty="0" smtClean="0"/>
              <a:t>Implementierung </a:t>
            </a:r>
            <a:r>
              <a:rPr lang="de-DE" dirty="0"/>
              <a:t>mit </a:t>
            </a:r>
            <a:r>
              <a:rPr lang="de-DE" dirty="0" err="1"/>
              <a:t>Halbaddierern</a:t>
            </a:r>
            <a:r>
              <a:rPr lang="de-DE" dirty="0"/>
              <a:t> (mit </a:t>
            </a:r>
            <a:r>
              <a:rPr lang="de-DE" dirty="0" err="1"/>
              <a:t>enable</a:t>
            </a:r>
            <a:r>
              <a:rPr lang="de-DE" dirty="0"/>
              <a:t> und </a:t>
            </a:r>
            <a:r>
              <a:rPr lang="de-DE" dirty="0" err="1"/>
              <a:t>reset</a:t>
            </a:r>
            <a:r>
              <a:rPr lang="de-DE" dirty="0" smtClean="0"/>
              <a:t>)</a:t>
            </a:r>
          </a:p>
          <a:p>
            <a:r>
              <a:rPr lang="de-DE" dirty="0"/>
              <a:t>Max. Taktfrequenz ist durch die Laufzeit des 'ripple' Carry begrenzt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3" y="2743200"/>
            <a:ext cx="74199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799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Kürzere synchrone Binärzähler (z.B. BCD Zähler)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Gibt man das (synchrone) </a:t>
            </a:r>
            <a:r>
              <a:rPr lang="de-DE" dirty="0" err="1"/>
              <a:t>Reset</a:t>
            </a:r>
            <a:r>
              <a:rPr lang="de-DE" dirty="0"/>
              <a:t>-Signal bei einem bestimmten Zählerstand, so wird die Periode verkürzt</a:t>
            </a:r>
            <a:r>
              <a:rPr lang="de-DE" dirty="0" smtClean="0"/>
              <a:t>.</a:t>
            </a:r>
          </a:p>
          <a:p>
            <a:r>
              <a:rPr lang="de-DE" dirty="0"/>
              <a:t>Anwendung: BCD Zähler (Periode 10). 'is9 × en' gibt nächste Stufe frei.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3" y="2257425"/>
            <a:ext cx="7458075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881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Schnellere Zähler / </a:t>
            </a:r>
            <a:r>
              <a:rPr lang="de-DE" b="1" dirty="0" err="1"/>
              <a:t>Addierer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Bei sehr großen Wortbreiten N muss das Carry-Signal sehr lange durch den </a:t>
            </a:r>
            <a:r>
              <a:rPr lang="de-DE" dirty="0" err="1"/>
              <a:t>Halbaddierer</a:t>
            </a:r>
            <a:r>
              <a:rPr lang="de-DE" dirty="0"/>
              <a:t> rippeln (</a:t>
            </a:r>
            <a:r>
              <a:rPr lang="de-DE" dirty="0" smtClean="0"/>
              <a:t>N Stufen</a:t>
            </a:r>
            <a:r>
              <a:rPr lang="de-DE" dirty="0"/>
              <a:t>) und die Schaltung wird langsam.</a:t>
            </a:r>
          </a:p>
          <a:p>
            <a:r>
              <a:rPr lang="de-DE" dirty="0"/>
              <a:t> Es gibt viele Tricks, um das zu beschleunigen, z.B. den Carry-Select </a:t>
            </a:r>
            <a:r>
              <a:rPr lang="de-DE" dirty="0" err="1" smtClean="0"/>
              <a:t>Addierer</a:t>
            </a:r>
            <a:endParaRPr lang="de-DE" dirty="0"/>
          </a:p>
          <a:p>
            <a:pPr lvl="1"/>
            <a:r>
              <a:rPr lang="de-DE" dirty="0"/>
              <a:t>Berechne für Gruppen von Bits das COUT unter den ZWEI Annahmen CIN = 0 oder CIN =1. Das benötigt ZWEI </a:t>
            </a:r>
            <a:r>
              <a:rPr lang="de-DE" dirty="0" err="1"/>
              <a:t>Addierer</a:t>
            </a:r>
            <a:r>
              <a:rPr lang="de-DE" dirty="0"/>
              <a:t>.</a:t>
            </a:r>
          </a:p>
          <a:p>
            <a:pPr lvl="1"/>
            <a:r>
              <a:rPr lang="de-DE" dirty="0" smtClean="0"/>
              <a:t>Das </a:t>
            </a:r>
            <a:r>
              <a:rPr lang="de-DE" dirty="0"/>
              <a:t>COUT (X) der vorangehenden Gruppe wählt dann aus, welches Ergebnis benutzt wird</a:t>
            </a:r>
          </a:p>
          <a:p>
            <a:pPr lvl="1"/>
            <a:r>
              <a:rPr lang="de-DE" dirty="0" smtClean="0"/>
              <a:t>Im </a:t>
            </a:r>
            <a:r>
              <a:rPr lang="de-DE" dirty="0"/>
              <a:t>Fall von zwei Gruppen a N/2 reduziert sich der Delay auf etwa N/2+1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3429000"/>
            <a:ext cx="72104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195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Addition erfolgt stellenweise wie bei Dezimalzahlen mit einem </a:t>
            </a:r>
            <a:r>
              <a:rPr lang="de-DE" b="1" dirty="0"/>
              <a:t>Übertrag (carry</a:t>
            </a:r>
            <a:r>
              <a:rPr lang="de-DE" b="1" dirty="0" smtClean="0"/>
              <a:t>)</a:t>
            </a:r>
            <a:r>
              <a:rPr lang="de-DE" dirty="0" smtClean="0"/>
              <a:t>:</a:t>
            </a:r>
          </a:p>
          <a:p>
            <a:r>
              <a:rPr lang="de-DE" dirty="0"/>
              <a:t>In jeder Stufe werden also aus den </a:t>
            </a:r>
            <a:r>
              <a:rPr lang="de-DE" b="1" dirty="0"/>
              <a:t>3 Eingängen </a:t>
            </a:r>
            <a:r>
              <a:rPr lang="de-DE" dirty="0" err="1"/>
              <a:t>a,b,cin</a:t>
            </a:r>
            <a:r>
              <a:rPr lang="de-DE" dirty="0"/>
              <a:t> die </a:t>
            </a:r>
            <a:r>
              <a:rPr lang="de-DE" b="1" dirty="0"/>
              <a:t>Ausgänge </a:t>
            </a:r>
            <a:r>
              <a:rPr lang="de-DE" dirty="0" err="1"/>
              <a:t>sum</a:t>
            </a:r>
            <a:r>
              <a:rPr lang="de-DE" dirty="0"/>
              <a:t> und </a:t>
            </a:r>
            <a:r>
              <a:rPr lang="de-DE" dirty="0" err="1"/>
              <a:t>cout</a:t>
            </a:r>
            <a:r>
              <a:rPr lang="de-DE" dirty="0"/>
              <a:t> erzeugt</a:t>
            </a:r>
            <a:r>
              <a:rPr lang="de-DE" dirty="0" smtClean="0"/>
              <a:t>.</a:t>
            </a:r>
          </a:p>
          <a:p>
            <a:r>
              <a:rPr lang="de-DE" dirty="0"/>
              <a:t>Man nennt diesen wichtigen Schaltungsblock den </a:t>
            </a:r>
            <a:r>
              <a:rPr lang="de-DE" b="1" dirty="0" err="1"/>
              <a:t>Volladdierer</a:t>
            </a:r>
            <a:r>
              <a:rPr lang="de-DE" b="1" dirty="0"/>
              <a:t> </a:t>
            </a:r>
            <a:r>
              <a:rPr lang="de-DE" dirty="0"/>
              <a:t>(</a:t>
            </a:r>
            <a:r>
              <a:rPr lang="de-DE" dirty="0" err="1"/>
              <a:t>full</a:t>
            </a:r>
            <a:r>
              <a:rPr lang="de-DE" dirty="0"/>
              <a:t> </a:t>
            </a:r>
            <a:r>
              <a:rPr lang="de-DE" dirty="0" err="1"/>
              <a:t>adder</a:t>
            </a:r>
            <a:r>
              <a:rPr lang="de-DE" dirty="0"/>
              <a:t>, FA):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3333750"/>
            <a:ext cx="66865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95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Gray Zähler: Implementierung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b="1" dirty="0"/>
              <a:t>Gray Zähler </a:t>
            </a:r>
            <a:endParaRPr lang="de-DE" b="1" dirty="0" smtClean="0"/>
          </a:p>
          <a:p>
            <a:r>
              <a:rPr lang="de-DE" dirty="0" smtClean="0"/>
              <a:t>Betrachten wir </a:t>
            </a:r>
            <a:r>
              <a:rPr lang="de-DE" dirty="0"/>
              <a:t>z.B. einen linearen Maßstab zur Positionsmessung mit binärer Kodierung und </a:t>
            </a:r>
            <a:r>
              <a:rPr lang="de-DE" dirty="0" err="1"/>
              <a:t>Photosensor</a:t>
            </a:r>
            <a:r>
              <a:rPr lang="de-DE" dirty="0"/>
              <a:t>: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3" y="1866900"/>
            <a:ext cx="53625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027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Gray Zähler: Implementierung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Lösung: An jeder Kante darf sich nur ein Bit ändern. z.B.: Gray Code: Ändere das niedrigste mögliche Bit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619625"/>
            <a:ext cx="55626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3" y="1866900"/>
            <a:ext cx="53625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8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Gray Zähler: Implementierung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62200"/>
            <a:ext cx="36480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8" name="Gruppieren 77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9" name="Gerade Verbindung 7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1" name="Bogen 8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2" name="Gerade Verbindung 81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3" name="Ellipse 82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83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Rechteck 85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87" name="Gruppieren 8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88" name="Gerade Verbindung 8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Bogen 8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Ellipse 9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Rechteck 9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7" name="Gruppieren 96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0" name="Bogen 9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2" name="Ellipse 101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3" name="Gerade Verbindung 102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Rechteck 104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8" name="Gruppieren 107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109" name="Gerade Verbindung 10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1" name="Bogen 1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2" name="Gerade Verbindung 111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3" name="Gerade Verbindung 112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>
            <a:endCxn id="105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6" name="Gruppieren 115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117" name="Gerade Verbindung 11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9" name="Bogen 11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0" name="Gerade Verbindung 11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1" name="Gerade Verbindung 120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123" name="Gerade Verbindung 12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Gerade Verbindung 12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5" name="Bogen 12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6" name="Gerade Verbindung 12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7" name="Gerade Verbindung 126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feld 129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31" name="Textfeld 130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32" name="Textfeld 131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34" name="Textfeld 133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35" name="Textfeld 134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7" name="Textfeld 136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138" name="Gruppieren 137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139" name="Gerade Verbindung 13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Gerade Verbindung 13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1" name="Bogen 14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2" name="Gerade Verbindung 141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3" name="Ellipse 142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4" name="Gerade Verbindung 143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6" name="Rechteck 145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7" name="Gerade Verbindung 146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>
            <a:endCxn id="146" idx="1"/>
          </p:cNvCxnSpPr>
          <p:nvPr/>
        </p:nvCxnSpPr>
        <p:spPr bwMode="auto">
          <a:xfrm flipV="1">
            <a:off x="63627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9" name="Gruppieren 148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150" name="Gerade Verbindung 14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1" name="Gerade Verbindung 15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Bogen 15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4" name="Gerade Verbindung 153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" name="Textfeld 154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57" name="Textfeld 156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58" name="Textfeld 157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59" name="Textfeld 158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60" name="Textfeld 159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61" name="Textfeld 160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79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918362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Ellipse 86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63627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Bogen 9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477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567152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Ellipse 86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63627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Bogen 9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7467600" y="1219200"/>
            <a:ext cx="9144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Abgerundetes Rechteck 98"/>
          <p:cNvSpPr/>
          <p:nvPr/>
        </p:nvSpPr>
        <p:spPr bwMode="auto">
          <a:xfrm>
            <a:off x="7467600" y="1905000"/>
            <a:ext cx="9144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Abgerundetes Rechteck 105"/>
          <p:cNvSpPr/>
          <p:nvPr/>
        </p:nvSpPr>
        <p:spPr bwMode="auto">
          <a:xfrm>
            <a:off x="7467600" y="2667000"/>
            <a:ext cx="9144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Abgerundetes Rechteck 106"/>
          <p:cNvSpPr/>
          <p:nvPr/>
        </p:nvSpPr>
        <p:spPr bwMode="auto">
          <a:xfrm>
            <a:off x="7467600" y="3429000"/>
            <a:ext cx="9144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Abgerundetes Rechteck 107"/>
          <p:cNvSpPr/>
          <p:nvPr/>
        </p:nvSpPr>
        <p:spPr bwMode="auto">
          <a:xfrm>
            <a:off x="1981200" y="5105400"/>
            <a:ext cx="762000" cy="838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81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975109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Ellipse 86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63627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Bogen 9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  <p:sp>
        <p:nvSpPr>
          <p:cNvPr id="99" name="Abgerundetes Rechteck 98"/>
          <p:cNvSpPr/>
          <p:nvPr/>
        </p:nvSpPr>
        <p:spPr bwMode="auto">
          <a:xfrm>
            <a:off x="6781800" y="1524000"/>
            <a:ext cx="16002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Abgerundetes Rechteck 105"/>
          <p:cNvSpPr/>
          <p:nvPr/>
        </p:nvSpPr>
        <p:spPr bwMode="auto">
          <a:xfrm>
            <a:off x="6781800" y="3048000"/>
            <a:ext cx="16002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3810000" y="5105400"/>
            <a:ext cx="762000" cy="838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67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56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337307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Ellipse 86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6324600" y="5067300"/>
            <a:ext cx="5334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Bogen 9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  <p:sp>
        <p:nvSpPr>
          <p:cNvPr id="106" name="Abgerundetes Rechteck 105"/>
          <p:cNvSpPr/>
          <p:nvPr/>
        </p:nvSpPr>
        <p:spPr bwMode="auto">
          <a:xfrm>
            <a:off x="6172200" y="2286000"/>
            <a:ext cx="22098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5638800" y="5105400"/>
            <a:ext cx="762000" cy="838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7" name="Gerade Verbindung 106"/>
          <p:cNvCxnSpPr/>
          <p:nvPr/>
        </p:nvCxnSpPr>
        <p:spPr bwMode="auto">
          <a:xfrm flipV="1">
            <a:off x="44958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8010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57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09783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4495800" y="5067300"/>
            <a:ext cx="2362200" cy="1104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  <p:sp>
        <p:nvSpPr>
          <p:cNvPr id="106" name="Abgerundetes Rechteck 105"/>
          <p:cNvSpPr/>
          <p:nvPr/>
        </p:nvSpPr>
        <p:spPr bwMode="auto">
          <a:xfrm>
            <a:off x="6858000" y="2286000"/>
            <a:ext cx="15240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5638800" y="5105400"/>
            <a:ext cx="762000" cy="838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7" name="Gerade Verbindung 106"/>
          <p:cNvCxnSpPr/>
          <p:nvPr/>
        </p:nvCxnSpPr>
        <p:spPr bwMode="auto">
          <a:xfrm flipV="1">
            <a:off x="44958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Abgerundetes Rechteck 107"/>
          <p:cNvSpPr/>
          <p:nvPr/>
        </p:nvSpPr>
        <p:spPr bwMode="auto">
          <a:xfrm>
            <a:off x="6858000" y="3733800"/>
            <a:ext cx="15240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45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Halbaddierer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Manchmal (z.B. in Zählern) muss NUR der Übertrag addiert werden.</a:t>
            </a:r>
          </a:p>
          <a:p>
            <a:r>
              <a:rPr lang="de-DE" dirty="0"/>
              <a:t> Der </a:t>
            </a:r>
            <a:r>
              <a:rPr lang="de-DE" dirty="0" err="1"/>
              <a:t>Addierer</a:t>
            </a:r>
            <a:r>
              <a:rPr lang="de-DE" dirty="0"/>
              <a:t> hat daher nur </a:t>
            </a:r>
            <a:r>
              <a:rPr lang="de-DE" b="1" dirty="0"/>
              <a:t>einen </a:t>
            </a:r>
            <a:r>
              <a:rPr lang="de-DE" dirty="0"/>
              <a:t>Dateneingang und einen Carry Eingang.</a:t>
            </a:r>
          </a:p>
          <a:p>
            <a:r>
              <a:rPr lang="de-DE" dirty="0"/>
              <a:t> Man nennt diesen Block einen </a:t>
            </a:r>
            <a:r>
              <a:rPr lang="de-DE" dirty="0" err="1"/>
              <a:t>Halbaddierer</a:t>
            </a:r>
            <a:r>
              <a:rPr lang="de-DE" dirty="0"/>
              <a:t> (Half-</a:t>
            </a:r>
            <a:r>
              <a:rPr lang="de-DE" dirty="0" err="1"/>
              <a:t>Adder</a:t>
            </a:r>
            <a:r>
              <a:rPr lang="de-DE" dirty="0"/>
              <a:t>, HA)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3" y="2314575"/>
            <a:ext cx="6276975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528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Volladdierer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447800"/>
            <a:ext cx="73628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lipse 3"/>
          <p:cNvSpPr/>
          <p:nvPr/>
        </p:nvSpPr>
        <p:spPr bwMode="auto">
          <a:xfrm>
            <a:off x="1905000" y="55626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 flipV="1">
            <a:off x="2209800" y="5638800"/>
            <a:ext cx="9144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097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Volladdierer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447800"/>
            <a:ext cx="73628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lipse 3"/>
          <p:cNvSpPr/>
          <p:nvPr/>
        </p:nvSpPr>
        <p:spPr bwMode="auto">
          <a:xfrm>
            <a:off x="1371600" y="51816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1676400" y="5410200"/>
            <a:ext cx="198120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>
            <a:off x="2133600" y="5181600"/>
            <a:ext cx="381000" cy="381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Gleichschenkliges Dreieck 10"/>
          <p:cNvSpPr/>
          <p:nvPr/>
        </p:nvSpPr>
        <p:spPr bwMode="auto">
          <a:xfrm>
            <a:off x="1600200" y="5181600"/>
            <a:ext cx="381000" cy="381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Gleichschenkliges Dreieck 11"/>
          <p:cNvSpPr/>
          <p:nvPr/>
        </p:nvSpPr>
        <p:spPr bwMode="auto">
          <a:xfrm>
            <a:off x="1295400" y="5486400"/>
            <a:ext cx="381000" cy="381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Gleichschenkliges Dreieck 12"/>
          <p:cNvSpPr/>
          <p:nvPr/>
        </p:nvSpPr>
        <p:spPr bwMode="auto">
          <a:xfrm>
            <a:off x="4648200" y="5334000"/>
            <a:ext cx="381000" cy="381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>
            <a:off x="7046263" y="2286000"/>
            <a:ext cx="525517" cy="457200"/>
            <a:chOff x="3276600" y="5181600"/>
            <a:chExt cx="1219200" cy="1060704"/>
          </a:xfrm>
        </p:grpSpPr>
        <p:sp>
          <p:nvSpPr>
            <p:cNvPr id="44" name="Ellipse 43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5" name="Gleichschenkliges Dreieck 44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75796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5" name="Gruppieren 74"/>
          <p:cNvGrpSpPr/>
          <p:nvPr/>
        </p:nvGrpSpPr>
        <p:grpSpPr>
          <a:xfrm>
            <a:off x="7046263" y="4343400"/>
            <a:ext cx="525517" cy="457200"/>
            <a:chOff x="3276600" y="5181600"/>
            <a:chExt cx="1219200" cy="1060704"/>
          </a:xfrm>
        </p:grpSpPr>
        <p:sp>
          <p:nvSpPr>
            <p:cNvPr id="76" name="Ellipse 75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7" name="Gleichschenkliges Dreieck 76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7677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7427263" y="4648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2447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Freihandform 1434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90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1836</Words>
  <Application>Microsoft Office PowerPoint</Application>
  <PresentationFormat>Bildschirmpräsentation (4:3)</PresentationFormat>
  <Paragraphs>766</Paragraphs>
  <Slides>57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57</vt:i4>
      </vt:variant>
    </vt:vector>
  </HeadingPairs>
  <TitlesOfParts>
    <vt:vector size="59" baseType="lpstr">
      <vt:lpstr>Arial</vt:lpstr>
      <vt:lpstr>SDSSMALL2_2</vt:lpstr>
      <vt:lpstr>Design digitaler Schaltkreise</vt:lpstr>
      <vt:lpstr>Prüfungstermine</vt:lpstr>
      <vt:lpstr>Addition von Binärzahlen</vt:lpstr>
      <vt:lpstr>Addition von Binärzahlen</vt:lpstr>
      <vt:lpstr>PowerPoint-Präsentation</vt:lpstr>
      <vt:lpstr>Halbaddierer</vt:lpstr>
      <vt:lpstr>Volladdierer</vt:lpstr>
      <vt:lpstr>Volladdierer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Optimierung: Polaritätswechsel</vt:lpstr>
      <vt:lpstr>PowerPoint-Präsentation</vt:lpstr>
      <vt:lpstr>PowerPoint-Präsentation</vt:lpstr>
      <vt:lpstr>Optimierung: Polaritätswechsel</vt:lpstr>
      <vt:lpstr>PowerPoint-Präsentation</vt:lpstr>
      <vt:lpstr>PowerPoint-Präsentation</vt:lpstr>
      <vt:lpstr>PowerPoint-Präsentation</vt:lpstr>
      <vt:lpstr>PowerPoint-Präsentation</vt:lpstr>
      <vt:lpstr>Getaktete Schaltungen</vt:lpstr>
      <vt:lpstr>Schieberegister</vt:lpstr>
      <vt:lpstr>Schieberegister</vt:lpstr>
      <vt:lpstr>Schieberegister</vt:lpstr>
      <vt:lpstr>Pipelining</vt:lpstr>
      <vt:lpstr>Pipelining</vt:lpstr>
      <vt:lpstr>Pipelining</vt:lpstr>
      <vt:lpstr>Zähler</vt:lpstr>
      <vt:lpstr>Linear Feedback Shift Register (LFSR)</vt:lpstr>
      <vt:lpstr>Johnson Zähler: Sprungdiagramm</vt:lpstr>
      <vt:lpstr>Zähler aus Schieberegistern: PRBS</vt:lpstr>
      <vt:lpstr>PRBS</vt:lpstr>
      <vt:lpstr>PRBS</vt:lpstr>
      <vt:lpstr>Scrambler</vt:lpstr>
      <vt:lpstr>Synchrone (additive) Scrambler</vt:lpstr>
      <vt:lpstr>Selbstsynchronisierende (multiplikative) Scrambler</vt:lpstr>
      <vt:lpstr>Selbstsynchronisierende (multiplikative) Scrambler</vt:lpstr>
      <vt:lpstr>Asynchrone Binärzähler (Ripple Counter)</vt:lpstr>
      <vt:lpstr>Synchrone Binärzähler</vt:lpstr>
      <vt:lpstr>Kürzere synchrone Binärzähler (z.B. BCD Zähler)</vt:lpstr>
      <vt:lpstr>Schnellere Zähler / Addierer</vt:lpstr>
      <vt:lpstr>Gray Zähler: Implementierung</vt:lpstr>
      <vt:lpstr>Gray Zähler: Implementierung</vt:lpstr>
      <vt:lpstr>Gray Zähler: Implementierung</vt:lpstr>
      <vt:lpstr>Grey-Zähler</vt:lpstr>
      <vt:lpstr>Grey-Zähler</vt:lpstr>
      <vt:lpstr>Grey-Zähler</vt:lpstr>
      <vt:lpstr>Grey-Zähler</vt:lpstr>
      <vt:lpstr>Grey-Zähler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1540</cp:revision>
  <dcterms:created xsi:type="dcterms:W3CDTF">2010-08-30T10:07:17Z</dcterms:created>
  <dcterms:modified xsi:type="dcterms:W3CDTF">2017-07-04T09:11:05Z</dcterms:modified>
</cp:coreProperties>
</file>